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6" r:id="rId4"/>
    <p:sldMasterId id="214748371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5143500" cx="9144000"/>
  <p:notesSz cx="6858000" cy="9144000"/>
  <p:embeddedFontLst>
    <p:embeddedFont>
      <p:font typeface="Roboto Medium"/>
      <p:regular r:id="rId41"/>
      <p:bold r:id="rId42"/>
      <p:italic r:id="rId43"/>
      <p:boldItalic r:id="rId44"/>
    </p:embeddedFont>
    <p:embeddedFont>
      <p:font typeface="Roboto"/>
      <p:regular r:id="rId45"/>
      <p:bold r:id="rId46"/>
      <p:italic r:id="rId47"/>
      <p:boldItalic r:id="rId48"/>
    </p:embeddedFont>
    <p:embeddedFont>
      <p:font typeface="Roboto Light"/>
      <p:regular r:id="rId49"/>
      <p:bold r:id="rId50"/>
      <p:italic r:id="rId51"/>
      <p:boldItalic r:id="rId52"/>
    </p:embeddedFont>
    <p:embeddedFont>
      <p:font typeface="Helvetica Neue"/>
      <p:regular r:id="rId53"/>
      <p:bold r:id="rId54"/>
      <p:italic r:id="rId55"/>
      <p:boldItalic r:id="rId56"/>
    </p:embeddedFont>
    <p:embeddedFont>
      <p:font typeface="Helvetica Neue Light"/>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font" Target="fonts/RobotoMedium-bold.fntdata"/><Relationship Id="rId41" Type="http://schemas.openxmlformats.org/officeDocument/2006/relationships/font" Target="fonts/RobotoMedium-regular.fntdata"/><Relationship Id="rId44" Type="http://schemas.openxmlformats.org/officeDocument/2006/relationships/font" Target="fonts/RobotoMedium-boldItalic.fntdata"/><Relationship Id="rId43" Type="http://schemas.openxmlformats.org/officeDocument/2006/relationships/font" Target="fonts/RobotoMedium-italic.fntdata"/><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RobotoLight-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HelveticaNeueLight-bold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Light-italic.fntdata"/><Relationship Id="rId50" Type="http://schemas.openxmlformats.org/officeDocument/2006/relationships/font" Target="fonts/RobotoLight-bold.fntdata"/><Relationship Id="rId53" Type="http://schemas.openxmlformats.org/officeDocument/2006/relationships/font" Target="fonts/HelveticaNeue-regular.fntdata"/><Relationship Id="rId52" Type="http://schemas.openxmlformats.org/officeDocument/2006/relationships/font" Target="fonts/RobotoLight-boldItalic.fntdata"/><Relationship Id="rId11" Type="http://schemas.openxmlformats.org/officeDocument/2006/relationships/slide" Target="slides/slide5.xml"/><Relationship Id="rId55" Type="http://schemas.openxmlformats.org/officeDocument/2006/relationships/font" Target="fonts/HelveticaNeue-italic.fntdata"/><Relationship Id="rId10" Type="http://schemas.openxmlformats.org/officeDocument/2006/relationships/slide" Target="slides/slide4.xml"/><Relationship Id="rId54" Type="http://schemas.openxmlformats.org/officeDocument/2006/relationships/font" Target="fonts/HelveticaNeue-bold.fntdata"/><Relationship Id="rId13" Type="http://schemas.openxmlformats.org/officeDocument/2006/relationships/slide" Target="slides/slide7.xml"/><Relationship Id="rId57" Type="http://schemas.openxmlformats.org/officeDocument/2006/relationships/font" Target="fonts/HelveticaNeueLight-regular.fntdata"/><Relationship Id="rId12" Type="http://schemas.openxmlformats.org/officeDocument/2006/relationships/slide" Target="slides/slide6.xml"/><Relationship Id="rId56" Type="http://schemas.openxmlformats.org/officeDocument/2006/relationships/font" Target="fonts/HelveticaNeue-boldItalic.fntdata"/><Relationship Id="rId15" Type="http://schemas.openxmlformats.org/officeDocument/2006/relationships/slide" Target="slides/slide9.xml"/><Relationship Id="rId59" Type="http://schemas.openxmlformats.org/officeDocument/2006/relationships/font" Target="fonts/HelveticaNeueLight-italic.fntdata"/><Relationship Id="rId14" Type="http://schemas.openxmlformats.org/officeDocument/2006/relationships/slide" Target="slides/slide8.xml"/><Relationship Id="rId58" Type="http://schemas.openxmlformats.org/officeDocument/2006/relationships/font" Target="fonts/HelveticaNeueLight-bold.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76b89597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76b89597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c050cb95fc_0_2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c050cb95fc_0_2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c050cb95fc_0_2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c050cb95fc_0_2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c050cb95fc_0_1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c050cb95fc_0_1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c050cb95fc_0_133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c050cb95fc_0_13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c050cb95fc_0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c050cb95fc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c050cb95fc_0_1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c050cb95fc_0_1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c050cb95fc_0_17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c050cb95fc_0_17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76be9f2e22_0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76be9f2e22_0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76be9f2e22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76be9f2e22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7f23f9a311_1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7f23f9a311_1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76be9f2e22_0_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76be9f2e22_0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7f23f9a311_1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7f23f9a311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7f23f9a311_1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7f23f9a311_1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79e45921e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79e45921e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c050cb95fc_0_2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c050cb95fc_0_2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c47082e8f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c47082e8f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79e45921e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79e45921e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79e45921e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79e45921e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c050cb95fc_0_2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c050cb95fc_0_2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c050cb95fc_0_2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c050cb95fc_0_2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79e45921e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79e45921e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9682a1231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9682a1231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79e45921e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79e45921e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c050cb95fc_0_2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c050cb95fc_0_2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c050cb95fc_0_2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c050cb95fc_0_2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7ef0c6b64f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7ef0c6b64f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c47082e8f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c47082e8f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c050cb95fc_0_57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c050cb95fc_0_5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97e4b62c19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97e4b62c19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76be9f2e22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76be9f2e22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c050cb95fc_0_220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c050cb95fc_0_22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c050cb95fc_0_96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gc050cb95fc_0_9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c050cb95fc_0_2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c050cb95fc_0_2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 Id="rId3"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 Id="rId3"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 Id="rId3"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 Id="rId3"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 Id="rId3"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 Id="rId3"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 Id="rId3"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jpg"/><Relationship Id="rId3"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 Id="rId3"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jpg"/><Relationship Id="rId3"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 Id="rId3"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7.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1.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jpg"/><Relationship Id="rId3"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jp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5081250" y="744575"/>
            <a:ext cx="3391200" cy="2052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5081250" y="2797175"/>
            <a:ext cx="3391200" cy="7926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2" name="Google Shape;12;p2"/>
          <p:cNvCxnSpPr/>
          <p:nvPr/>
        </p:nvCxnSpPr>
        <p:spPr>
          <a:xfrm>
            <a:off x="4554225" y="1184250"/>
            <a:ext cx="0" cy="2775000"/>
          </a:xfrm>
          <a:prstGeom prst="straightConnector1">
            <a:avLst/>
          </a:prstGeom>
          <a:noFill/>
          <a:ln cap="flat" cmpd="sng" w="38100">
            <a:solidFill>
              <a:srgbClr val="FFE600"/>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B">
  <p:cSld name="SECTION_HEADER_1_1_1_2_1">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1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7" name="Google Shape;47;p11"/>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1"/>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9" name="Google Shape;49;p11"/>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A">
  <p:cSld name="SECTION_HEADER_1_1_1_2_2">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2" name="Google Shape;52;p12"/>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2"/>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B">
  <p:cSld name="SECTION_HEADER_1_1_1_2_1_1">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6" name="Google Shape;56;p13"/>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8" name="Google Shape;58;p13"/>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Blank" type="blank">
  <p:cSld name="BLANK">
    <p:spTree>
      <p:nvGrpSpPr>
        <p:cNvPr id="59" name="Shape 59"/>
        <p:cNvGrpSpPr/>
        <p:nvPr/>
      </p:nvGrpSpPr>
      <p:grpSpPr>
        <a:xfrm>
          <a:off x="0" y="0"/>
          <a:ext cx="0" cy="0"/>
          <a:chOff x="0" y="0"/>
          <a:chExt cx="0" cy="0"/>
        </a:xfrm>
      </p:grpSpPr>
      <p:sp>
        <p:nvSpPr>
          <p:cNvPr id="60" name="Google Shape;60;p14"/>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Title">
  <p:cSld name="BLANK_1">
    <p:spTree>
      <p:nvGrpSpPr>
        <p:cNvPr id="61" name="Shape 61"/>
        <p:cNvGrpSpPr/>
        <p:nvPr/>
      </p:nvGrpSpPr>
      <p:grpSpPr>
        <a:xfrm>
          <a:off x="0" y="0"/>
          <a:ext cx="0" cy="0"/>
          <a:chOff x="0" y="0"/>
          <a:chExt cx="0" cy="0"/>
        </a:xfrm>
      </p:grpSpPr>
      <p:sp>
        <p:nvSpPr>
          <p:cNvPr id="62" name="Google Shape;62;p15"/>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63" name="Google Shape;63;p15"/>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cxnSp>
        <p:nvCxnSpPr>
          <p:cNvPr id="64" name="Google Shape;64;p15"/>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Title and Body">
  <p:cSld name="BLANK_1_2">
    <p:spTree>
      <p:nvGrpSpPr>
        <p:cNvPr id="65" name="Shape 65"/>
        <p:cNvGrpSpPr/>
        <p:nvPr/>
      </p:nvGrpSpPr>
      <p:grpSpPr>
        <a:xfrm>
          <a:off x="0" y="0"/>
          <a:ext cx="0" cy="0"/>
          <a:chOff x="0" y="0"/>
          <a:chExt cx="0" cy="0"/>
        </a:xfrm>
      </p:grpSpPr>
      <p:sp>
        <p:nvSpPr>
          <p:cNvPr id="66" name="Google Shape;66;p16"/>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67" name="Google Shape;67;p1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68" name="Google Shape;68;p16"/>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cxnSp>
        <p:nvCxnSpPr>
          <p:cNvPr id="69" name="Google Shape;69;p16"/>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ck Title, Body, and Subtitle">
  <p:cSld name="BLANK_1_1">
    <p:spTree>
      <p:nvGrpSpPr>
        <p:cNvPr id="70" name="Shape 70"/>
        <p:cNvGrpSpPr/>
        <p:nvPr/>
      </p:nvGrpSpPr>
      <p:grpSpPr>
        <a:xfrm>
          <a:off x="0" y="0"/>
          <a:ext cx="0" cy="0"/>
          <a:chOff x="0" y="0"/>
          <a:chExt cx="0" cy="0"/>
        </a:xfrm>
      </p:grpSpPr>
      <p:sp>
        <p:nvSpPr>
          <p:cNvPr id="71" name="Google Shape;71;p17"/>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72" name="Google Shape;72;p17"/>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3" name="Google Shape;73;p17"/>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cxnSp>
        <p:nvCxnSpPr>
          <p:cNvPr id="74" name="Google Shape;74;p17"/>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
        <p:nvSpPr>
          <p:cNvPr id="75" name="Google Shape;75;p17"/>
          <p:cNvSpPr txBox="1"/>
          <p:nvPr>
            <p:ph idx="2" type="subTitle"/>
          </p:nvPr>
        </p:nvSpPr>
        <p:spPr>
          <a:xfrm>
            <a:off x="6937275" y="4709800"/>
            <a:ext cx="1602600" cy="2361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None/>
              <a:defRPr b="0" sz="1200">
                <a:solidFill>
                  <a:srgbClr val="FFFFFF"/>
                </a:solidFill>
                <a:latin typeface="Roboto Light"/>
                <a:ea typeface="Roboto Light"/>
                <a:cs typeface="Roboto Light"/>
                <a:sym typeface="Roboto Light"/>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Blank" showMasterSp="0">
  <p:cSld name="Blank">
    <p:bg>
      <p:bgPr>
        <a:solidFill>
          <a:srgbClr val="E6E6E6"/>
        </a:solidFill>
      </p:bgPr>
    </p:bg>
    <p:spTree>
      <p:nvGrpSpPr>
        <p:cNvPr id="76" name="Shape 76"/>
        <p:cNvGrpSpPr/>
        <p:nvPr/>
      </p:nvGrpSpPr>
      <p:grpSpPr>
        <a:xfrm>
          <a:off x="0" y="0"/>
          <a:ext cx="0" cy="0"/>
          <a:chOff x="0" y="0"/>
          <a:chExt cx="0" cy="0"/>
        </a:xfrm>
      </p:grpSpPr>
      <p:sp>
        <p:nvSpPr>
          <p:cNvPr id="77" name="Google Shape;77;p18"/>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Title" showMasterSp="0">
  <p:cSld name="Blank_1">
    <p:bg>
      <p:bgPr>
        <a:solidFill>
          <a:srgbClr val="E6E6E6"/>
        </a:solidFill>
      </p:bgPr>
    </p:bg>
    <p:spTree>
      <p:nvGrpSpPr>
        <p:cNvPr id="78" name="Shape 78"/>
        <p:cNvGrpSpPr/>
        <p:nvPr/>
      </p:nvGrpSpPr>
      <p:grpSpPr>
        <a:xfrm>
          <a:off x="0" y="0"/>
          <a:ext cx="0" cy="0"/>
          <a:chOff x="0" y="0"/>
          <a:chExt cx="0" cy="0"/>
        </a:xfrm>
      </p:grpSpPr>
      <p:sp>
        <p:nvSpPr>
          <p:cNvPr id="79" name="Google Shape;79;p19"/>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80" name="Google Shape;80;p19"/>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cxnSp>
        <p:nvCxnSpPr>
          <p:cNvPr id="81" name="Google Shape;81;p19"/>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Title and Body 1" showMasterSp="0">
  <p:cSld name="Blank_1_2">
    <p:bg>
      <p:bgPr>
        <a:solidFill>
          <a:srgbClr val="E6E6E6"/>
        </a:solidFill>
      </p:bgPr>
    </p:bg>
    <p:spTree>
      <p:nvGrpSpPr>
        <p:cNvPr id="82" name="Shape 82"/>
        <p:cNvGrpSpPr/>
        <p:nvPr/>
      </p:nvGrpSpPr>
      <p:grpSpPr>
        <a:xfrm>
          <a:off x="0" y="0"/>
          <a:ext cx="0" cy="0"/>
          <a:chOff x="0" y="0"/>
          <a:chExt cx="0" cy="0"/>
        </a:xfrm>
      </p:grpSpPr>
      <p:sp>
        <p:nvSpPr>
          <p:cNvPr id="83" name="Google Shape;83;p20"/>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84" name="Google Shape;84;p20"/>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5" name="Google Shape;85;p20"/>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cxnSp>
        <p:nvCxnSpPr>
          <p:cNvPr id="86" name="Google Shape;86;p20"/>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1">
    <p:spTree>
      <p:nvGrpSpPr>
        <p:cNvPr id="13" name="Shape 13"/>
        <p:cNvGrpSpPr/>
        <p:nvPr/>
      </p:nvGrpSpPr>
      <p:grpSpPr>
        <a:xfrm>
          <a:off x="0" y="0"/>
          <a:ext cx="0" cy="0"/>
          <a:chOff x="0" y="0"/>
          <a:chExt cx="0" cy="0"/>
        </a:xfrm>
      </p:grpSpPr>
      <p:sp>
        <p:nvSpPr>
          <p:cNvPr id="14" name="Google Shape;14;p3"/>
          <p:cNvSpPr txBox="1"/>
          <p:nvPr>
            <p:ph type="ctrTitle"/>
          </p:nvPr>
        </p:nvSpPr>
        <p:spPr>
          <a:xfrm>
            <a:off x="5081250" y="1545450"/>
            <a:ext cx="33912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y Title, Body and Subtitle" showMasterSp="0">
  <p:cSld name="Blank_1_1">
    <p:bg>
      <p:bgPr>
        <a:solidFill>
          <a:srgbClr val="E6E6E6"/>
        </a:solidFill>
      </p:bgPr>
    </p:bg>
    <p:spTree>
      <p:nvGrpSpPr>
        <p:cNvPr id="87" name="Shape 87"/>
        <p:cNvGrpSpPr/>
        <p:nvPr/>
      </p:nvGrpSpPr>
      <p:grpSpPr>
        <a:xfrm>
          <a:off x="0" y="0"/>
          <a:ext cx="0" cy="0"/>
          <a:chOff x="0" y="0"/>
          <a:chExt cx="0" cy="0"/>
        </a:xfrm>
      </p:grpSpPr>
      <p:sp>
        <p:nvSpPr>
          <p:cNvPr id="88" name="Google Shape;88;p21"/>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89" name="Google Shape;89;p2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0" name="Google Shape;90;p21"/>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cxnSp>
        <p:nvCxnSpPr>
          <p:cNvPr id="91" name="Google Shape;91;p21"/>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
        <p:nvSpPr>
          <p:cNvPr id="92" name="Google Shape;92;p21"/>
          <p:cNvSpPr txBox="1"/>
          <p:nvPr>
            <p:ph idx="2" type="subTitle"/>
          </p:nvPr>
        </p:nvSpPr>
        <p:spPr>
          <a:xfrm>
            <a:off x="6937275" y="4709800"/>
            <a:ext cx="1602600" cy="236100"/>
          </a:xfrm>
          <a:prstGeom prst="rect">
            <a:avLst/>
          </a:prstGeom>
          <a:noFill/>
          <a:ln>
            <a:noFill/>
          </a:ln>
        </p:spPr>
        <p:txBody>
          <a:bodyPr anchorCtr="0" anchor="ctr" bIns="91425" lIns="91425" spcFirstLastPara="1" rIns="91425" wrap="square" tIns="91425">
            <a:noAutofit/>
          </a:bodyPr>
          <a:lstStyle>
            <a:lvl1pPr lvl="0" algn="r">
              <a:spcBef>
                <a:spcPts val="0"/>
              </a:spcBef>
              <a:spcAft>
                <a:spcPts val="0"/>
              </a:spcAft>
              <a:buNone/>
              <a:defRPr b="0" sz="1200">
                <a:solidFill>
                  <a:srgbClr val="000000"/>
                </a:solidFill>
                <a:latin typeface="Roboto Light"/>
                <a:ea typeface="Roboto Light"/>
                <a:cs typeface="Roboto Light"/>
                <a:sym typeface="Roboto Light"/>
              </a:defRPr>
            </a:lvl1pPr>
            <a:lvl2pPr lvl="1">
              <a:spcBef>
                <a:spcPts val="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Blank" showMasterSp="0">
  <p:cSld name="Blank_2">
    <p:bg>
      <p:bgPr>
        <a:solidFill>
          <a:schemeClr val="lt1"/>
        </a:solidFill>
      </p:bgPr>
    </p:bg>
    <p:spTree>
      <p:nvGrpSpPr>
        <p:cNvPr id="93" name="Shape 93"/>
        <p:cNvGrpSpPr/>
        <p:nvPr/>
      </p:nvGrpSpPr>
      <p:grpSpPr>
        <a:xfrm>
          <a:off x="0" y="0"/>
          <a:ext cx="0" cy="0"/>
          <a:chOff x="0" y="0"/>
          <a:chExt cx="0" cy="0"/>
        </a:xfrm>
      </p:grpSpPr>
      <p:sp>
        <p:nvSpPr>
          <p:cNvPr id="94" name="Google Shape;94;p22"/>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showMasterSp="0">
  <p:cSld name="Blank_1_3">
    <p:bg>
      <p:bgPr>
        <a:solidFill>
          <a:schemeClr val="lt1"/>
        </a:solidFill>
      </p:bgPr>
    </p:bg>
    <p:spTree>
      <p:nvGrpSpPr>
        <p:cNvPr id="95" name="Shape 95"/>
        <p:cNvGrpSpPr/>
        <p:nvPr/>
      </p:nvGrpSpPr>
      <p:grpSpPr>
        <a:xfrm>
          <a:off x="0" y="0"/>
          <a:ext cx="0" cy="0"/>
          <a:chOff x="0" y="0"/>
          <a:chExt cx="0" cy="0"/>
        </a:xfrm>
      </p:grpSpPr>
      <p:sp>
        <p:nvSpPr>
          <p:cNvPr id="96" name="Google Shape;96;p23"/>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97" name="Google Shape;97;p23"/>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cxnSp>
        <p:nvCxnSpPr>
          <p:cNvPr id="98" name="Google Shape;98;p23"/>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and Body" showMasterSp="0">
  <p:cSld name="Blank_1_2_1">
    <p:bg>
      <p:bgPr>
        <a:solidFill>
          <a:schemeClr val="lt1"/>
        </a:solidFill>
      </p:bgPr>
    </p:bg>
    <p:spTree>
      <p:nvGrpSpPr>
        <p:cNvPr id="99" name="Shape 99"/>
        <p:cNvGrpSpPr/>
        <p:nvPr/>
      </p:nvGrpSpPr>
      <p:grpSpPr>
        <a:xfrm>
          <a:off x="0" y="0"/>
          <a:ext cx="0" cy="0"/>
          <a:chOff x="0" y="0"/>
          <a:chExt cx="0" cy="0"/>
        </a:xfrm>
      </p:grpSpPr>
      <p:sp>
        <p:nvSpPr>
          <p:cNvPr id="100" name="Google Shape;100;p24"/>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101" name="Google Shape;101;p24"/>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2" name="Google Shape;102;p24"/>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cxnSp>
        <p:nvCxnSpPr>
          <p:cNvPr id="103" name="Google Shape;103;p24"/>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Title, Body, and Subtitle" showMasterSp="0">
  <p:cSld name="Blank_1_1_1">
    <p:bg>
      <p:bgPr>
        <a:solidFill>
          <a:schemeClr val="lt1"/>
        </a:solidFill>
      </p:bgPr>
    </p:bg>
    <p:spTree>
      <p:nvGrpSpPr>
        <p:cNvPr id="104" name="Shape 104"/>
        <p:cNvGrpSpPr/>
        <p:nvPr/>
      </p:nvGrpSpPr>
      <p:grpSpPr>
        <a:xfrm>
          <a:off x="0" y="0"/>
          <a:ext cx="0" cy="0"/>
          <a:chOff x="0" y="0"/>
          <a:chExt cx="0" cy="0"/>
        </a:xfrm>
      </p:grpSpPr>
      <p:sp>
        <p:nvSpPr>
          <p:cNvPr id="105" name="Google Shape;105;p25"/>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434343"/>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106" name="Google Shape;106;p25"/>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Clr>
                <a:srgbClr val="000000"/>
              </a:buClr>
              <a:buSzPts val="3600"/>
              <a:buNone/>
              <a:defRPr>
                <a:solidFill>
                  <a:srgbClr val="000000"/>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7" name="Google Shape;107;p25"/>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000000"/>
              </a:buClr>
              <a:buSzPts val="1800"/>
              <a:buChar char="●"/>
              <a:defRPr>
                <a:solidFill>
                  <a:srgbClr val="000000"/>
                </a:solidFill>
              </a:defRPr>
            </a:lvl1pPr>
            <a:lvl2pPr indent="-317500" lvl="1" marL="914400" rtl="0">
              <a:spcBef>
                <a:spcPts val="1600"/>
              </a:spcBef>
              <a:spcAft>
                <a:spcPts val="0"/>
              </a:spcAft>
              <a:buClr>
                <a:srgbClr val="000000"/>
              </a:buClr>
              <a:buSzPts val="1400"/>
              <a:buChar char="○"/>
              <a:defRPr>
                <a:solidFill>
                  <a:srgbClr val="000000"/>
                </a:solidFill>
              </a:defRPr>
            </a:lvl2pPr>
            <a:lvl3pPr indent="-317500" lvl="2" marL="1371600" rtl="0">
              <a:spcBef>
                <a:spcPts val="1600"/>
              </a:spcBef>
              <a:spcAft>
                <a:spcPts val="0"/>
              </a:spcAft>
              <a:buClr>
                <a:srgbClr val="000000"/>
              </a:buClr>
              <a:buSzPts val="1400"/>
              <a:buChar char="■"/>
              <a:defRPr>
                <a:solidFill>
                  <a:srgbClr val="000000"/>
                </a:solidFill>
              </a:defRPr>
            </a:lvl3pPr>
            <a:lvl4pPr indent="-317500" lvl="3" marL="1828800" rtl="0">
              <a:spcBef>
                <a:spcPts val="1600"/>
              </a:spcBef>
              <a:spcAft>
                <a:spcPts val="0"/>
              </a:spcAft>
              <a:buClr>
                <a:srgbClr val="000000"/>
              </a:buClr>
              <a:buSzPts val="1400"/>
              <a:buChar char="●"/>
              <a:defRPr>
                <a:solidFill>
                  <a:srgbClr val="000000"/>
                </a:solidFill>
              </a:defRPr>
            </a:lvl4pPr>
            <a:lvl5pPr indent="-317500" lvl="4" marL="2286000" rtl="0">
              <a:spcBef>
                <a:spcPts val="1600"/>
              </a:spcBef>
              <a:spcAft>
                <a:spcPts val="0"/>
              </a:spcAft>
              <a:buClr>
                <a:srgbClr val="000000"/>
              </a:buClr>
              <a:buSzPts val="1400"/>
              <a:buChar char="○"/>
              <a:defRPr>
                <a:solidFill>
                  <a:srgbClr val="000000"/>
                </a:solidFill>
              </a:defRPr>
            </a:lvl5pPr>
            <a:lvl6pPr indent="-317500" lvl="5" marL="2743200" rtl="0">
              <a:spcBef>
                <a:spcPts val="1600"/>
              </a:spcBef>
              <a:spcAft>
                <a:spcPts val="0"/>
              </a:spcAft>
              <a:buClr>
                <a:srgbClr val="000000"/>
              </a:buClr>
              <a:buSzPts val="1400"/>
              <a:buChar char="■"/>
              <a:defRPr>
                <a:solidFill>
                  <a:srgbClr val="000000"/>
                </a:solidFill>
              </a:defRPr>
            </a:lvl6pPr>
            <a:lvl7pPr indent="-317500" lvl="6" marL="3200400" rtl="0">
              <a:spcBef>
                <a:spcPts val="1600"/>
              </a:spcBef>
              <a:spcAft>
                <a:spcPts val="0"/>
              </a:spcAft>
              <a:buClr>
                <a:srgbClr val="000000"/>
              </a:buClr>
              <a:buSzPts val="1400"/>
              <a:buChar char="●"/>
              <a:defRPr>
                <a:solidFill>
                  <a:srgbClr val="000000"/>
                </a:solidFill>
              </a:defRPr>
            </a:lvl7pPr>
            <a:lvl8pPr indent="-317500" lvl="7" marL="3657600" rtl="0">
              <a:spcBef>
                <a:spcPts val="1600"/>
              </a:spcBef>
              <a:spcAft>
                <a:spcPts val="0"/>
              </a:spcAft>
              <a:buClr>
                <a:srgbClr val="000000"/>
              </a:buClr>
              <a:buSzPts val="1400"/>
              <a:buChar char="○"/>
              <a:defRPr>
                <a:solidFill>
                  <a:srgbClr val="000000"/>
                </a:solidFill>
              </a:defRPr>
            </a:lvl8pPr>
            <a:lvl9pPr indent="-317500" lvl="8" marL="4114800" rtl="0">
              <a:spcBef>
                <a:spcPts val="1600"/>
              </a:spcBef>
              <a:spcAft>
                <a:spcPts val="1600"/>
              </a:spcAft>
              <a:buClr>
                <a:srgbClr val="000000"/>
              </a:buClr>
              <a:buSzPts val="1400"/>
              <a:buChar char="■"/>
              <a:defRPr>
                <a:solidFill>
                  <a:srgbClr val="000000"/>
                </a:solidFill>
              </a:defRPr>
            </a:lvl9pPr>
          </a:lstStyle>
          <a:p/>
        </p:txBody>
      </p:sp>
      <p:cxnSp>
        <p:nvCxnSpPr>
          <p:cNvPr id="108" name="Google Shape;108;p25"/>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
        <p:nvSpPr>
          <p:cNvPr id="109" name="Google Shape;109;p25"/>
          <p:cNvSpPr txBox="1"/>
          <p:nvPr>
            <p:ph idx="2" type="subTitle"/>
          </p:nvPr>
        </p:nvSpPr>
        <p:spPr>
          <a:xfrm>
            <a:off x="6937275" y="4709800"/>
            <a:ext cx="1602600" cy="236100"/>
          </a:xfrm>
          <a:prstGeom prst="rect">
            <a:avLst/>
          </a:prstGeom>
          <a:noFill/>
          <a:ln>
            <a:noFill/>
          </a:ln>
        </p:spPr>
        <p:txBody>
          <a:bodyPr anchorCtr="0" anchor="ctr" bIns="91425" lIns="91425" spcFirstLastPara="1" rIns="91425" wrap="square" tIns="91425">
            <a:noAutofit/>
          </a:bodyPr>
          <a:lstStyle>
            <a:lvl1pPr lvl="0" rtl="0" algn="r">
              <a:spcBef>
                <a:spcPts val="0"/>
              </a:spcBef>
              <a:spcAft>
                <a:spcPts val="0"/>
              </a:spcAft>
              <a:buNone/>
              <a:defRPr b="0" sz="1200">
                <a:solidFill>
                  <a:srgbClr val="000000"/>
                </a:solidFill>
                <a:latin typeface="Roboto Light"/>
                <a:ea typeface="Roboto Light"/>
                <a:cs typeface="Roboto Light"/>
                <a:sym typeface="Roboto Light"/>
              </a:defRPr>
            </a:lvl1pPr>
            <a:lvl2pPr lvl="1" rtl="0">
              <a:spcBef>
                <a:spcPts val="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2">
    <p:bg>
      <p:bgPr>
        <a:blipFill>
          <a:blip r:embed="rId2">
            <a:alphaModFix/>
          </a:blip>
          <a:stretch>
            <a:fillRect/>
          </a:stretch>
        </a:blipFill>
      </p:bgPr>
    </p:bg>
    <p:spTree>
      <p:nvGrpSpPr>
        <p:cNvPr id="110" name="Shape 110"/>
        <p:cNvGrpSpPr/>
        <p:nvPr/>
      </p:nvGrpSpPr>
      <p:grpSpPr>
        <a:xfrm>
          <a:off x="0" y="0"/>
          <a:ext cx="0" cy="0"/>
          <a:chOff x="0" y="0"/>
          <a:chExt cx="0" cy="0"/>
        </a:xfrm>
      </p:grpSpPr>
      <p:sp>
        <p:nvSpPr>
          <p:cNvPr id="111" name="Google Shape;111;p26"/>
          <p:cNvSpPr txBox="1"/>
          <p:nvPr>
            <p:ph type="title"/>
          </p:nvPr>
        </p:nvSpPr>
        <p:spPr>
          <a:xfrm>
            <a:off x="311700" y="2285400"/>
            <a:ext cx="4333200" cy="572700"/>
          </a:xfrm>
          <a:prstGeom prst="rect">
            <a:avLst/>
          </a:prstGeom>
        </p:spPr>
        <p:txBody>
          <a:bodyPr anchorCtr="0" anchor="b"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atin typeface="Roboto Light"/>
                <a:ea typeface="Roboto Light"/>
                <a:cs typeface="Roboto Light"/>
                <a:sym typeface="Roboto Light"/>
              </a:defRPr>
            </a:lvl2pPr>
            <a:lvl3pPr lvl="2">
              <a:spcBef>
                <a:spcPts val="0"/>
              </a:spcBef>
              <a:spcAft>
                <a:spcPts val="0"/>
              </a:spcAft>
              <a:buNone/>
              <a:defRPr>
                <a:latin typeface="Roboto Light"/>
                <a:ea typeface="Roboto Light"/>
                <a:cs typeface="Roboto Light"/>
                <a:sym typeface="Roboto Light"/>
              </a:defRPr>
            </a:lvl3pPr>
            <a:lvl4pPr lvl="3">
              <a:spcBef>
                <a:spcPts val="0"/>
              </a:spcBef>
              <a:spcAft>
                <a:spcPts val="0"/>
              </a:spcAft>
              <a:buNone/>
              <a:defRPr>
                <a:latin typeface="Roboto Light"/>
                <a:ea typeface="Roboto Light"/>
                <a:cs typeface="Roboto Light"/>
                <a:sym typeface="Roboto Light"/>
              </a:defRPr>
            </a:lvl4pPr>
            <a:lvl5pPr lvl="4">
              <a:spcBef>
                <a:spcPts val="0"/>
              </a:spcBef>
              <a:spcAft>
                <a:spcPts val="0"/>
              </a:spcAft>
              <a:buNone/>
              <a:defRPr>
                <a:latin typeface="Roboto Light"/>
                <a:ea typeface="Roboto Light"/>
                <a:cs typeface="Roboto Light"/>
                <a:sym typeface="Roboto Light"/>
              </a:defRPr>
            </a:lvl5pPr>
            <a:lvl6pPr lvl="5">
              <a:spcBef>
                <a:spcPts val="0"/>
              </a:spcBef>
              <a:spcAft>
                <a:spcPts val="0"/>
              </a:spcAft>
              <a:buNone/>
              <a:defRPr>
                <a:latin typeface="Roboto Light"/>
                <a:ea typeface="Roboto Light"/>
                <a:cs typeface="Roboto Light"/>
                <a:sym typeface="Roboto Light"/>
              </a:defRPr>
            </a:lvl6pPr>
            <a:lvl7pPr lvl="6">
              <a:spcBef>
                <a:spcPts val="0"/>
              </a:spcBef>
              <a:spcAft>
                <a:spcPts val="0"/>
              </a:spcAft>
              <a:buNone/>
              <a:defRPr>
                <a:latin typeface="Roboto Light"/>
                <a:ea typeface="Roboto Light"/>
                <a:cs typeface="Roboto Light"/>
                <a:sym typeface="Roboto Light"/>
              </a:defRPr>
            </a:lvl7pPr>
            <a:lvl8pPr lvl="7">
              <a:spcBef>
                <a:spcPts val="0"/>
              </a:spcBef>
              <a:spcAft>
                <a:spcPts val="0"/>
              </a:spcAft>
              <a:buNone/>
              <a:defRPr>
                <a:latin typeface="Roboto Light"/>
                <a:ea typeface="Roboto Light"/>
                <a:cs typeface="Roboto Light"/>
                <a:sym typeface="Roboto Light"/>
              </a:defRPr>
            </a:lvl8pPr>
            <a:lvl9pPr lvl="8">
              <a:spcBef>
                <a:spcPts val="0"/>
              </a:spcBef>
              <a:spcAft>
                <a:spcPts val="0"/>
              </a:spcAft>
              <a:buNone/>
              <a:defRPr>
                <a:latin typeface="Roboto Light"/>
                <a:ea typeface="Roboto Light"/>
                <a:cs typeface="Roboto Light"/>
                <a:sym typeface="Roboto Light"/>
              </a:defRPr>
            </a:lvl9pPr>
          </a:lstStyle>
          <a:p/>
        </p:txBody>
      </p:sp>
      <p:sp>
        <p:nvSpPr>
          <p:cNvPr id="112" name="Google Shape;112;p26"/>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113" name="Google Shape;113;p26"/>
          <p:cNvSpPr txBox="1"/>
          <p:nvPr>
            <p:ph idx="1" type="body"/>
          </p:nvPr>
        </p:nvSpPr>
        <p:spPr>
          <a:xfrm>
            <a:off x="311700" y="2858100"/>
            <a:ext cx="4559700" cy="18003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p:cSld name="CUSTOM">
    <p:spTree>
      <p:nvGrpSpPr>
        <p:cNvPr id="114" name="Shape 114"/>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1 Title and Body">
  <p:cSld name="CUSTOM_1">
    <p:bg>
      <p:bgPr>
        <a:blipFill>
          <a:blip r:embed="rId2">
            <a:alphaModFix/>
          </a:blip>
          <a:stretch>
            <a:fillRect/>
          </a:stretch>
        </a:blipFill>
      </p:bgPr>
    </p:bg>
    <p:spTree>
      <p:nvGrpSpPr>
        <p:cNvPr id="115" name="Shape 115"/>
        <p:cNvGrpSpPr/>
        <p:nvPr/>
      </p:nvGrpSpPr>
      <p:grpSpPr>
        <a:xfrm>
          <a:off x="0" y="0"/>
          <a:ext cx="0" cy="0"/>
          <a:chOff x="0" y="0"/>
          <a:chExt cx="0" cy="0"/>
        </a:xfrm>
      </p:grpSpPr>
      <p:sp>
        <p:nvSpPr>
          <p:cNvPr id="116" name="Google Shape;116;p28"/>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cxnSp>
        <p:nvCxnSpPr>
          <p:cNvPr id="117" name="Google Shape;117;p28"/>
          <p:cNvCxnSpPr/>
          <p:nvPr/>
        </p:nvCxnSpPr>
        <p:spPr>
          <a:xfrm>
            <a:off x="439275" y="296500"/>
            <a:ext cx="0" cy="856200"/>
          </a:xfrm>
          <a:prstGeom prst="straightConnector1">
            <a:avLst/>
          </a:prstGeom>
          <a:noFill/>
          <a:ln cap="flat" cmpd="sng" w="76200">
            <a:solidFill>
              <a:srgbClr val="FFE600"/>
            </a:solidFill>
            <a:prstDash val="solid"/>
            <a:round/>
            <a:headEnd len="med" w="med" type="none"/>
            <a:tailEnd len="med" w="med" type="none"/>
          </a:ln>
        </p:spPr>
      </p:cxnSp>
      <p:sp>
        <p:nvSpPr>
          <p:cNvPr id="118" name="Google Shape;118;p28"/>
          <p:cNvSpPr txBox="1"/>
          <p:nvPr>
            <p:ph idx="12" type="sldNum"/>
          </p:nvPr>
        </p:nvSpPr>
        <p:spPr>
          <a:xfrm>
            <a:off x="153462" y="4841750"/>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solidFill>
                  <a:srgbClr val="FFFFFF"/>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119" name="Google Shape;119;p28"/>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p:cSld name="Blank copy">
    <p:spTree>
      <p:nvGrpSpPr>
        <p:cNvPr id="120" name="Shape 120"/>
        <p:cNvGrpSpPr/>
        <p:nvPr/>
      </p:nvGrpSpPr>
      <p:grpSpPr>
        <a:xfrm>
          <a:off x="0" y="0"/>
          <a:ext cx="0" cy="0"/>
          <a:chOff x="0" y="0"/>
          <a:chExt cx="0" cy="0"/>
        </a:xfrm>
      </p:grpSpPr>
      <p:sp>
        <p:nvSpPr>
          <p:cNvPr id="121" name="Google Shape;121;p29"/>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42" showMasterSp="0">
  <p:cSld name="Photo copy 42">
    <p:spTree>
      <p:nvGrpSpPr>
        <p:cNvPr id="122" name="Shape 122"/>
        <p:cNvGrpSpPr/>
        <p:nvPr/>
      </p:nvGrpSpPr>
      <p:grpSpPr>
        <a:xfrm>
          <a:off x="0" y="0"/>
          <a:ext cx="0" cy="0"/>
          <a:chOff x="0" y="0"/>
          <a:chExt cx="0" cy="0"/>
        </a:xfrm>
      </p:grpSpPr>
      <p:pic>
        <p:nvPicPr>
          <p:cNvPr descr="forest-1868529_1920.jpg" id="123" name="Google Shape;123;p30"/>
          <p:cNvPicPr preferRelativeResize="0"/>
          <p:nvPr/>
        </p:nvPicPr>
        <p:blipFill rotWithShape="1">
          <a:blip r:embed="rId2">
            <a:alphaModFix/>
          </a:blip>
          <a:srcRect b="0" l="0" r="0" t="0"/>
          <a:stretch/>
        </p:blipFill>
        <p:spPr>
          <a:xfrm>
            <a:off x="-310626" y="-120590"/>
            <a:ext cx="9590525" cy="5384680"/>
          </a:xfrm>
          <a:prstGeom prst="rect">
            <a:avLst/>
          </a:prstGeom>
          <a:noFill/>
          <a:ln>
            <a:noFill/>
          </a:ln>
        </p:spPr>
      </p:pic>
      <p:sp>
        <p:nvSpPr>
          <p:cNvPr id="124" name="Google Shape;124;p30"/>
          <p:cNvSpPr/>
          <p:nvPr/>
        </p:nvSpPr>
        <p:spPr>
          <a:xfrm>
            <a:off x="-310626" y="-120590"/>
            <a:ext cx="9590400" cy="5384700"/>
          </a:xfrm>
          <a:prstGeom prst="rect">
            <a:avLst/>
          </a:prstGeom>
          <a:solidFill>
            <a:srgbClr val="000000">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25" name="Google Shape;125;p30"/>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A" type="secHead">
  <p:cSld name="SECTION_HEADER">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
        <p:nvSpPr>
          <p:cNvPr id="17" name="Google Shape;17;p4"/>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9" showMasterSp="0">
  <p:cSld name="Photo copy 39">
    <p:spTree>
      <p:nvGrpSpPr>
        <p:cNvPr id="126" name="Shape 126"/>
        <p:cNvGrpSpPr/>
        <p:nvPr/>
      </p:nvGrpSpPr>
      <p:grpSpPr>
        <a:xfrm>
          <a:off x="0" y="0"/>
          <a:ext cx="0" cy="0"/>
          <a:chOff x="0" y="0"/>
          <a:chExt cx="0" cy="0"/>
        </a:xfrm>
      </p:grpSpPr>
      <p:pic>
        <p:nvPicPr>
          <p:cNvPr descr="rrrrr (1 of 1)-2-small.jpg" id="127" name="Google Shape;127;p31"/>
          <p:cNvPicPr preferRelativeResize="0"/>
          <p:nvPr/>
        </p:nvPicPr>
        <p:blipFill rotWithShape="1">
          <a:blip r:embed="rId2">
            <a:alphaModFix/>
          </a:blip>
          <a:srcRect b="0" l="0" r="0" t="13644"/>
          <a:stretch/>
        </p:blipFill>
        <p:spPr>
          <a:xfrm>
            <a:off x="-103114" y="-123444"/>
            <a:ext cx="9350227" cy="5383550"/>
          </a:xfrm>
          <a:prstGeom prst="rect">
            <a:avLst/>
          </a:prstGeom>
          <a:noFill/>
          <a:ln>
            <a:noFill/>
          </a:ln>
        </p:spPr>
      </p:pic>
      <p:sp>
        <p:nvSpPr>
          <p:cNvPr id="128" name="Google Shape;128;p31"/>
          <p:cNvSpPr/>
          <p:nvPr/>
        </p:nvSpPr>
        <p:spPr>
          <a:xfrm>
            <a:off x="-149754" y="-178241"/>
            <a:ext cx="9396900" cy="54384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29" name="Google Shape;129;p3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5" showMasterSp="0">
  <p:cSld name="Photo copy 35">
    <p:spTree>
      <p:nvGrpSpPr>
        <p:cNvPr id="130" name="Shape 130"/>
        <p:cNvGrpSpPr/>
        <p:nvPr/>
      </p:nvGrpSpPr>
      <p:grpSpPr>
        <a:xfrm>
          <a:off x="0" y="0"/>
          <a:ext cx="0" cy="0"/>
          <a:chOff x="0" y="0"/>
          <a:chExt cx="0" cy="0"/>
        </a:xfrm>
      </p:grpSpPr>
      <p:pic>
        <p:nvPicPr>
          <p:cNvPr descr="Elissa_Jokela_Vainu (5 of 7)-small.jpg" id="131" name="Google Shape;131;p32"/>
          <p:cNvPicPr preferRelativeResize="0"/>
          <p:nvPr/>
        </p:nvPicPr>
        <p:blipFill rotWithShape="1">
          <a:blip r:embed="rId2">
            <a:alphaModFix/>
          </a:blip>
          <a:srcRect b="8556" l="0" r="0" t="4577"/>
          <a:stretch/>
        </p:blipFill>
        <p:spPr>
          <a:xfrm>
            <a:off x="-45815" y="-109728"/>
            <a:ext cx="9235630" cy="5349240"/>
          </a:xfrm>
          <a:prstGeom prst="rect">
            <a:avLst/>
          </a:prstGeom>
          <a:noFill/>
          <a:ln>
            <a:noFill/>
          </a:ln>
        </p:spPr>
      </p:pic>
      <p:sp>
        <p:nvSpPr>
          <p:cNvPr id="132" name="Google Shape;132;p32"/>
          <p:cNvSpPr/>
          <p:nvPr/>
        </p:nvSpPr>
        <p:spPr>
          <a:xfrm>
            <a:off x="-45815" y="-146590"/>
            <a:ext cx="9400200" cy="5509500"/>
          </a:xfrm>
          <a:prstGeom prst="rect">
            <a:avLst/>
          </a:prstGeom>
          <a:solidFill>
            <a:srgbClr val="000000">
              <a:alpha val="298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33" name="Google Shape;133;p32"/>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Subtitle" showMasterSp="0" type="title">
  <p:cSld name="TITLE">
    <p:bg>
      <p:bgPr>
        <a:solidFill>
          <a:srgbClr val="000000"/>
        </a:solidFill>
      </p:bgPr>
    </p:bg>
    <p:spTree>
      <p:nvGrpSpPr>
        <p:cNvPr id="141" name="Shape 141"/>
        <p:cNvGrpSpPr/>
        <p:nvPr/>
      </p:nvGrpSpPr>
      <p:grpSpPr>
        <a:xfrm>
          <a:off x="0" y="0"/>
          <a:ext cx="0" cy="0"/>
          <a:chOff x="0" y="0"/>
          <a:chExt cx="0" cy="0"/>
        </a:xfrm>
      </p:grpSpPr>
      <p:pic>
        <p:nvPicPr>
          <p:cNvPr descr="vainu-logo-bitmap-rgb-ver-white.png" id="142" name="Google Shape;142;p34"/>
          <p:cNvPicPr preferRelativeResize="0"/>
          <p:nvPr/>
        </p:nvPicPr>
        <p:blipFill rotWithShape="1">
          <a:blip r:embed="rId2">
            <a:alphaModFix/>
          </a:blip>
          <a:srcRect b="30315" l="16820" r="16827" t="7421"/>
          <a:stretch/>
        </p:blipFill>
        <p:spPr>
          <a:xfrm>
            <a:off x="1109888" y="1188355"/>
            <a:ext cx="2718759" cy="2552291"/>
          </a:xfrm>
          <a:prstGeom prst="rect">
            <a:avLst/>
          </a:prstGeom>
          <a:noFill/>
          <a:ln>
            <a:noFill/>
          </a:ln>
        </p:spPr>
      </p:pic>
      <p:sp>
        <p:nvSpPr>
          <p:cNvPr id="143" name="Google Shape;143;p34"/>
          <p:cNvSpPr/>
          <p:nvPr/>
        </p:nvSpPr>
        <p:spPr>
          <a:xfrm>
            <a:off x="4006434" y="1362149"/>
            <a:ext cx="48300" cy="2381100"/>
          </a:xfrm>
          <a:prstGeom prst="rect">
            <a:avLst/>
          </a:prstGeom>
          <a:solidFill>
            <a:srgbClr val="FFE6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144" name="Google Shape;144;p34"/>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20" showMasterSp="0" type="tx">
  <p:cSld name="TITLE_AND_BODY">
    <p:spTree>
      <p:nvGrpSpPr>
        <p:cNvPr id="145" name="Shape 145"/>
        <p:cNvGrpSpPr/>
        <p:nvPr/>
      </p:nvGrpSpPr>
      <p:grpSpPr>
        <a:xfrm>
          <a:off x="0" y="0"/>
          <a:ext cx="0" cy="0"/>
          <a:chOff x="0" y="0"/>
          <a:chExt cx="0" cy="0"/>
        </a:xfrm>
      </p:grpSpPr>
      <p:pic>
        <p:nvPicPr>
          <p:cNvPr descr="vainu-favicon.png" id="146" name="Google Shape;146;p35"/>
          <p:cNvPicPr preferRelativeResize="0"/>
          <p:nvPr/>
        </p:nvPicPr>
        <p:blipFill rotWithShape="1">
          <a:blip r:embed="rId2">
            <a:alphaModFix/>
          </a:blip>
          <a:srcRect b="0" l="0" r="0" t="0"/>
          <a:stretch/>
        </p:blipFill>
        <p:spPr>
          <a:xfrm>
            <a:off x="8390859" y="4440932"/>
            <a:ext cx="517027" cy="517201"/>
          </a:xfrm>
          <a:prstGeom prst="rect">
            <a:avLst/>
          </a:prstGeom>
          <a:noFill/>
          <a:ln>
            <a:noFill/>
          </a:ln>
        </p:spPr>
      </p:pic>
      <p:sp>
        <p:nvSpPr>
          <p:cNvPr id="147" name="Google Shape;147;p35"/>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howMasterSp="0">
  <p:cSld name="Quote">
    <p:spTree>
      <p:nvGrpSpPr>
        <p:cNvPr id="148" name="Shape 148"/>
        <p:cNvGrpSpPr/>
        <p:nvPr/>
      </p:nvGrpSpPr>
      <p:grpSpPr>
        <a:xfrm>
          <a:off x="0" y="0"/>
          <a:ext cx="0" cy="0"/>
          <a:chOff x="0" y="0"/>
          <a:chExt cx="0" cy="0"/>
        </a:xfrm>
      </p:grpSpPr>
      <p:pic>
        <p:nvPicPr>
          <p:cNvPr descr="denys-nevozhai-100695-unsplash.jpg" id="149" name="Google Shape;149;p36"/>
          <p:cNvPicPr preferRelativeResize="0"/>
          <p:nvPr/>
        </p:nvPicPr>
        <p:blipFill rotWithShape="1">
          <a:blip r:embed="rId2">
            <a:alphaModFix/>
          </a:blip>
          <a:srcRect b="14046" l="-2111" r="2021" t="12413"/>
          <a:stretch/>
        </p:blipFill>
        <p:spPr>
          <a:xfrm>
            <a:off x="-196596" y="0"/>
            <a:ext cx="9340594" cy="5143502"/>
          </a:xfrm>
          <a:prstGeom prst="rect">
            <a:avLst/>
          </a:prstGeom>
          <a:noFill/>
          <a:ln>
            <a:noFill/>
          </a:ln>
        </p:spPr>
      </p:pic>
      <p:sp>
        <p:nvSpPr>
          <p:cNvPr id="150" name="Google Shape;150;p36"/>
          <p:cNvSpPr/>
          <p:nvPr/>
        </p:nvSpPr>
        <p:spPr>
          <a:xfrm>
            <a:off x="0" y="0"/>
            <a:ext cx="9144000" cy="5143500"/>
          </a:xfrm>
          <a:prstGeom prst="rect">
            <a:avLst/>
          </a:prstGeom>
          <a:solidFill>
            <a:srgbClr val="000000">
              <a:alpha val="498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51" name="Google Shape;151;p36"/>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52" name="Google Shape;152;p36"/>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copy" showMasterSp="0">
  <p:cSld name="Photo - 3 Up copy">
    <p:spTree>
      <p:nvGrpSpPr>
        <p:cNvPr id="153" name="Shape 153"/>
        <p:cNvGrpSpPr/>
        <p:nvPr/>
      </p:nvGrpSpPr>
      <p:grpSpPr>
        <a:xfrm>
          <a:off x="0" y="0"/>
          <a:ext cx="0" cy="0"/>
          <a:chOff x="0" y="0"/>
          <a:chExt cx="0" cy="0"/>
        </a:xfrm>
      </p:grpSpPr>
      <p:pic>
        <p:nvPicPr>
          <p:cNvPr descr="Elissa_Jokela_Vainu (8 of 11)-small.jpg" id="154" name="Google Shape;154;p37"/>
          <p:cNvPicPr preferRelativeResize="0"/>
          <p:nvPr/>
        </p:nvPicPr>
        <p:blipFill rotWithShape="1">
          <a:blip r:embed="rId2">
            <a:alphaModFix/>
          </a:blip>
          <a:srcRect b="13588" l="1432" r="1149" t="3855"/>
          <a:stretch/>
        </p:blipFill>
        <p:spPr>
          <a:xfrm>
            <a:off x="-246888" y="-123444"/>
            <a:ext cx="9491472" cy="5362958"/>
          </a:xfrm>
          <a:prstGeom prst="rect">
            <a:avLst/>
          </a:prstGeom>
          <a:noFill/>
          <a:ln>
            <a:noFill/>
          </a:ln>
        </p:spPr>
      </p:pic>
      <p:sp>
        <p:nvSpPr>
          <p:cNvPr id="155" name="Google Shape;155;p37"/>
          <p:cNvSpPr/>
          <p:nvPr/>
        </p:nvSpPr>
        <p:spPr>
          <a:xfrm>
            <a:off x="-246888" y="-123444"/>
            <a:ext cx="10069800" cy="5363100"/>
          </a:xfrm>
          <a:prstGeom prst="rect">
            <a:avLst/>
          </a:prstGeom>
          <a:solidFill>
            <a:srgbClr val="000000">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56" name="Google Shape;156;p37"/>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57" name="Google Shape;157;p37"/>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copy 2" showMasterSp="0">
  <p:cSld name="Bullets copy 2">
    <p:spTree>
      <p:nvGrpSpPr>
        <p:cNvPr id="158" name="Shape 158"/>
        <p:cNvGrpSpPr/>
        <p:nvPr/>
      </p:nvGrpSpPr>
      <p:grpSpPr>
        <a:xfrm>
          <a:off x="0" y="0"/>
          <a:ext cx="0" cy="0"/>
          <a:chOff x="0" y="0"/>
          <a:chExt cx="0" cy="0"/>
        </a:xfrm>
      </p:grpSpPr>
      <p:pic>
        <p:nvPicPr>
          <p:cNvPr descr="rodrigo-kugnharski-449600-unsplash.jpg" id="159" name="Google Shape;159;p38"/>
          <p:cNvPicPr preferRelativeResize="0"/>
          <p:nvPr/>
        </p:nvPicPr>
        <p:blipFill rotWithShape="1">
          <a:blip r:embed="rId2">
            <a:alphaModFix/>
          </a:blip>
          <a:srcRect b="0" l="14572" r="8117" t="0"/>
          <a:stretch/>
        </p:blipFill>
        <p:spPr>
          <a:xfrm rot="-5400000">
            <a:off x="1920870" y="-2015004"/>
            <a:ext cx="5334279" cy="9200166"/>
          </a:xfrm>
          <a:prstGeom prst="rect">
            <a:avLst/>
          </a:prstGeom>
          <a:noFill/>
          <a:ln>
            <a:noFill/>
          </a:ln>
        </p:spPr>
      </p:pic>
      <p:sp>
        <p:nvSpPr>
          <p:cNvPr id="160" name="Google Shape;160;p38"/>
          <p:cNvSpPr/>
          <p:nvPr/>
        </p:nvSpPr>
        <p:spPr>
          <a:xfrm>
            <a:off x="-60399" y="-77424"/>
            <a:ext cx="9359400" cy="5334300"/>
          </a:xfrm>
          <a:prstGeom prst="rect">
            <a:avLst/>
          </a:prstGeom>
          <a:solidFill>
            <a:srgbClr val="000000">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61" name="Google Shape;161;p38"/>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62" name="Google Shape;162;p38"/>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op" showMasterSp="0">
  <p:cSld name="Title - Top">
    <p:spTree>
      <p:nvGrpSpPr>
        <p:cNvPr id="163" name="Shape 163"/>
        <p:cNvGrpSpPr/>
        <p:nvPr/>
      </p:nvGrpSpPr>
      <p:grpSpPr>
        <a:xfrm>
          <a:off x="0" y="0"/>
          <a:ext cx="0" cy="0"/>
          <a:chOff x="0" y="0"/>
          <a:chExt cx="0" cy="0"/>
        </a:xfrm>
      </p:grpSpPr>
      <p:sp>
        <p:nvSpPr>
          <p:cNvPr id="164" name="Google Shape;164;p39"/>
          <p:cNvSpPr txBox="1"/>
          <p:nvPr>
            <p:ph type="title"/>
          </p:nvPr>
        </p:nvSpPr>
        <p:spPr>
          <a:xfrm>
            <a:off x="633413" y="133350"/>
            <a:ext cx="7877100" cy="857400"/>
          </a:xfrm>
          <a:prstGeom prst="rect">
            <a:avLst/>
          </a:prstGeom>
          <a:noFill/>
          <a:ln>
            <a:noFill/>
          </a:ln>
        </p:spPr>
        <p:txBody>
          <a:bodyPr anchorCtr="0" anchor="ctr" bIns="19050" lIns="19050" spcFirstLastPara="1" rIns="19050" wrap="square" tIns="19050">
            <a:noAutofit/>
          </a:bodyPr>
          <a:lstStyle>
            <a:lvl1pPr lvl="0" rtl="0" algn="ctr">
              <a:lnSpc>
                <a:spcPct val="100000"/>
              </a:lnSpc>
              <a:spcBef>
                <a:spcPts val="0"/>
              </a:spcBef>
              <a:spcAft>
                <a:spcPts val="0"/>
              </a:spcAft>
              <a:buClr>
                <a:srgbClr val="000000"/>
              </a:buClr>
              <a:buSzPts val="700"/>
              <a:buNone/>
              <a:defRPr/>
            </a:lvl1pPr>
            <a:lvl2pPr lvl="1" rtl="0" algn="ctr">
              <a:lnSpc>
                <a:spcPct val="100000"/>
              </a:lnSpc>
              <a:spcBef>
                <a:spcPts val="0"/>
              </a:spcBef>
              <a:spcAft>
                <a:spcPts val="0"/>
              </a:spcAft>
              <a:buClr>
                <a:srgbClr val="000000"/>
              </a:buClr>
              <a:buSzPts val="700"/>
              <a:buNone/>
              <a:defRPr/>
            </a:lvl2pPr>
            <a:lvl3pPr lvl="2" rtl="0" algn="ctr">
              <a:lnSpc>
                <a:spcPct val="100000"/>
              </a:lnSpc>
              <a:spcBef>
                <a:spcPts val="0"/>
              </a:spcBef>
              <a:spcAft>
                <a:spcPts val="0"/>
              </a:spcAft>
              <a:buClr>
                <a:srgbClr val="000000"/>
              </a:buClr>
              <a:buSzPts val="700"/>
              <a:buNone/>
              <a:defRPr/>
            </a:lvl3pPr>
            <a:lvl4pPr lvl="3" rtl="0" algn="ctr">
              <a:lnSpc>
                <a:spcPct val="100000"/>
              </a:lnSpc>
              <a:spcBef>
                <a:spcPts val="0"/>
              </a:spcBef>
              <a:spcAft>
                <a:spcPts val="0"/>
              </a:spcAft>
              <a:buClr>
                <a:srgbClr val="000000"/>
              </a:buClr>
              <a:buSzPts val="700"/>
              <a:buNone/>
              <a:defRPr/>
            </a:lvl4pPr>
            <a:lvl5pPr lvl="4" rtl="0" algn="ctr">
              <a:lnSpc>
                <a:spcPct val="100000"/>
              </a:lnSpc>
              <a:spcBef>
                <a:spcPts val="0"/>
              </a:spcBef>
              <a:spcAft>
                <a:spcPts val="0"/>
              </a:spcAft>
              <a:buClr>
                <a:srgbClr val="000000"/>
              </a:buClr>
              <a:buSzPts val="700"/>
              <a:buNone/>
              <a:defRPr/>
            </a:lvl5pPr>
            <a:lvl6pPr lvl="5" rtl="0" algn="ctr">
              <a:lnSpc>
                <a:spcPct val="100000"/>
              </a:lnSpc>
              <a:spcBef>
                <a:spcPts val="0"/>
              </a:spcBef>
              <a:spcAft>
                <a:spcPts val="0"/>
              </a:spcAft>
              <a:buClr>
                <a:srgbClr val="000000"/>
              </a:buClr>
              <a:buSzPts val="700"/>
              <a:buNone/>
              <a:defRPr/>
            </a:lvl6pPr>
            <a:lvl7pPr lvl="6" rtl="0" algn="ctr">
              <a:lnSpc>
                <a:spcPct val="100000"/>
              </a:lnSpc>
              <a:spcBef>
                <a:spcPts val="0"/>
              </a:spcBef>
              <a:spcAft>
                <a:spcPts val="0"/>
              </a:spcAft>
              <a:buClr>
                <a:srgbClr val="000000"/>
              </a:buClr>
              <a:buSzPts val="700"/>
              <a:buNone/>
              <a:defRPr/>
            </a:lvl7pPr>
            <a:lvl8pPr lvl="7" rtl="0" algn="ctr">
              <a:lnSpc>
                <a:spcPct val="100000"/>
              </a:lnSpc>
              <a:spcBef>
                <a:spcPts val="0"/>
              </a:spcBef>
              <a:spcAft>
                <a:spcPts val="0"/>
              </a:spcAft>
              <a:buClr>
                <a:srgbClr val="000000"/>
              </a:buClr>
              <a:buSzPts val="700"/>
              <a:buNone/>
              <a:defRPr/>
            </a:lvl8pPr>
            <a:lvl9pPr lvl="8" rtl="0" algn="ctr">
              <a:lnSpc>
                <a:spcPct val="100000"/>
              </a:lnSpc>
              <a:spcBef>
                <a:spcPts val="0"/>
              </a:spcBef>
              <a:spcAft>
                <a:spcPts val="0"/>
              </a:spcAft>
              <a:buClr>
                <a:srgbClr val="000000"/>
              </a:buClr>
              <a:buSzPts val="700"/>
              <a:buNone/>
              <a:defRPr/>
            </a:lvl9pPr>
          </a:lstStyle>
          <a:p/>
        </p:txBody>
      </p:sp>
      <p:pic>
        <p:nvPicPr>
          <p:cNvPr descr="Elissa_Jokela_Vainu_Kuvat (9)-small.jpg" id="165" name="Google Shape;165;p39"/>
          <p:cNvPicPr preferRelativeResize="0"/>
          <p:nvPr/>
        </p:nvPicPr>
        <p:blipFill rotWithShape="1">
          <a:blip r:embed="rId2">
            <a:alphaModFix/>
          </a:blip>
          <a:srcRect b="0" l="4631" r="-1314" t="18480"/>
          <a:stretch/>
        </p:blipFill>
        <p:spPr>
          <a:xfrm>
            <a:off x="-27603" y="-86133"/>
            <a:ext cx="9327052" cy="5243486"/>
          </a:xfrm>
          <a:prstGeom prst="rect">
            <a:avLst/>
          </a:prstGeom>
          <a:noFill/>
          <a:ln>
            <a:noFill/>
          </a:ln>
        </p:spPr>
      </p:pic>
      <p:sp>
        <p:nvSpPr>
          <p:cNvPr id="166" name="Google Shape;166;p39"/>
          <p:cNvSpPr/>
          <p:nvPr/>
        </p:nvSpPr>
        <p:spPr>
          <a:xfrm>
            <a:off x="-56109" y="-99984"/>
            <a:ext cx="9200100" cy="5257500"/>
          </a:xfrm>
          <a:prstGeom prst="rect">
            <a:avLst/>
          </a:prstGeom>
          <a:solidFill>
            <a:srgbClr val="000000">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67" name="Google Shape;167;p39"/>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68" name="Google Shape;168;p39"/>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0" showMasterSp="0">
  <p:cSld name="Photo copy 30">
    <p:spTree>
      <p:nvGrpSpPr>
        <p:cNvPr id="169" name="Shape 169"/>
        <p:cNvGrpSpPr/>
        <p:nvPr/>
      </p:nvGrpSpPr>
      <p:grpSpPr>
        <a:xfrm>
          <a:off x="0" y="0"/>
          <a:ext cx="0" cy="0"/>
          <a:chOff x="0" y="0"/>
          <a:chExt cx="0" cy="0"/>
        </a:xfrm>
      </p:grpSpPr>
      <p:pic>
        <p:nvPicPr>
          <p:cNvPr descr="brooke-cagle-195777-unsplash (1).jpg" id="170" name="Google Shape;170;p40"/>
          <p:cNvPicPr preferRelativeResize="0"/>
          <p:nvPr/>
        </p:nvPicPr>
        <p:blipFill rotWithShape="1">
          <a:blip r:embed="rId2">
            <a:alphaModFix/>
          </a:blip>
          <a:srcRect b="7721" l="0" r="21054" t="25713"/>
          <a:stretch/>
        </p:blipFill>
        <p:spPr>
          <a:xfrm>
            <a:off x="-201116" y="-75060"/>
            <a:ext cx="9416538" cy="5293623"/>
          </a:xfrm>
          <a:prstGeom prst="rect">
            <a:avLst/>
          </a:prstGeom>
          <a:noFill/>
          <a:ln>
            <a:noFill/>
          </a:ln>
        </p:spPr>
      </p:pic>
      <p:sp>
        <p:nvSpPr>
          <p:cNvPr id="171" name="Google Shape;171;p40"/>
          <p:cNvSpPr/>
          <p:nvPr/>
        </p:nvSpPr>
        <p:spPr>
          <a:xfrm>
            <a:off x="-201116" y="-91016"/>
            <a:ext cx="9416700" cy="5309700"/>
          </a:xfrm>
          <a:prstGeom prst="rect">
            <a:avLst/>
          </a:prstGeom>
          <a:solidFill>
            <a:srgbClr val="000000">
              <a:alpha val="3294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72" name="Google Shape;172;p40"/>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73" name="Google Shape;173;p40"/>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24" showMasterSp="0">
  <p:cSld name="Photo copy 24">
    <p:spTree>
      <p:nvGrpSpPr>
        <p:cNvPr id="174" name="Shape 174"/>
        <p:cNvGrpSpPr/>
        <p:nvPr/>
      </p:nvGrpSpPr>
      <p:grpSpPr>
        <a:xfrm>
          <a:off x="0" y="0"/>
          <a:ext cx="0" cy="0"/>
          <a:chOff x="0" y="0"/>
          <a:chExt cx="0" cy="0"/>
        </a:xfrm>
      </p:grpSpPr>
      <p:pic>
        <p:nvPicPr>
          <p:cNvPr descr="Elissa_Jokela_Vainu (1 of 1)-2-small.jpg" id="175" name="Google Shape;175;p41"/>
          <p:cNvPicPr preferRelativeResize="0"/>
          <p:nvPr/>
        </p:nvPicPr>
        <p:blipFill rotWithShape="1">
          <a:blip r:embed="rId2">
            <a:alphaModFix/>
          </a:blip>
          <a:srcRect b="1490" l="668" r="15712" t="27182"/>
          <a:stretch/>
        </p:blipFill>
        <p:spPr>
          <a:xfrm>
            <a:off x="-145501" y="-111319"/>
            <a:ext cx="9435005" cy="5366141"/>
          </a:xfrm>
          <a:prstGeom prst="rect">
            <a:avLst/>
          </a:prstGeom>
          <a:noFill/>
          <a:ln>
            <a:noFill/>
          </a:ln>
        </p:spPr>
      </p:pic>
      <p:sp>
        <p:nvSpPr>
          <p:cNvPr id="176" name="Google Shape;176;p41"/>
          <p:cNvSpPr/>
          <p:nvPr/>
        </p:nvSpPr>
        <p:spPr>
          <a:xfrm>
            <a:off x="-124781" y="-146589"/>
            <a:ext cx="9414300" cy="5401500"/>
          </a:xfrm>
          <a:prstGeom prst="rect">
            <a:avLst/>
          </a:prstGeom>
          <a:solidFill>
            <a:srgbClr val="000000">
              <a:alpha val="298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77" name="Google Shape;177;p41"/>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78" name="Google Shape;178;p4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B">
  <p:cSld name="SECTION_HEADER_1">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1" name="Google Shape;21;p5"/>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5"/>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 name="Google Shape;23;p5"/>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40" showMasterSp="0">
  <p:cSld name="Photo copy 40">
    <p:spTree>
      <p:nvGrpSpPr>
        <p:cNvPr id="179" name="Shape 179"/>
        <p:cNvGrpSpPr/>
        <p:nvPr/>
      </p:nvGrpSpPr>
      <p:grpSpPr>
        <a:xfrm>
          <a:off x="0" y="0"/>
          <a:ext cx="0" cy="0"/>
          <a:chOff x="0" y="0"/>
          <a:chExt cx="0" cy="0"/>
        </a:xfrm>
      </p:grpSpPr>
      <p:pic>
        <p:nvPicPr>
          <p:cNvPr descr="rrrrr (1 of 1)-3-small.jpg" id="180" name="Google Shape;180;p42"/>
          <p:cNvPicPr preferRelativeResize="0"/>
          <p:nvPr/>
        </p:nvPicPr>
        <p:blipFill rotWithShape="1">
          <a:blip r:embed="rId2">
            <a:alphaModFix/>
          </a:blip>
          <a:srcRect b="0" l="0" r="0" t="13785"/>
          <a:stretch/>
        </p:blipFill>
        <p:spPr>
          <a:xfrm>
            <a:off x="-202116" y="-109728"/>
            <a:ext cx="9364179" cy="5382781"/>
          </a:xfrm>
          <a:prstGeom prst="rect">
            <a:avLst/>
          </a:prstGeom>
          <a:noFill/>
          <a:ln>
            <a:noFill/>
          </a:ln>
        </p:spPr>
      </p:pic>
      <p:sp>
        <p:nvSpPr>
          <p:cNvPr id="181" name="Google Shape;181;p42"/>
          <p:cNvSpPr/>
          <p:nvPr/>
        </p:nvSpPr>
        <p:spPr>
          <a:xfrm>
            <a:off x="-202116" y="-109728"/>
            <a:ext cx="9364200" cy="53829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82" name="Google Shape;182;p42"/>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83" name="Google Shape;183;p42"/>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28" showMasterSp="0">
  <p:cSld name="Photo copy 28">
    <p:spTree>
      <p:nvGrpSpPr>
        <p:cNvPr id="184" name="Shape 184"/>
        <p:cNvGrpSpPr/>
        <p:nvPr/>
      </p:nvGrpSpPr>
      <p:grpSpPr>
        <a:xfrm>
          <a:off x="0" y="0"/>
          <a:ext cx="0" cy="0"/>
          <a:chOff x="0" y="0"/>
          <a:chExt cx="0" cy="0"/>
        </a:xfrm>
      </p:grpSpPr>
      <p:pic>
        <p:nvPicPr>
          <p:cNvPr descr="Elissa_Jokela_Vainu (1 of 1)-2 (1)-small.jpg" id="185" name="Google Shape;185;p43"/>
          <p:cNvPicPr preferRelativeResize="0"/>
          <p:nvPr/>
        </p:nvPicPr>
        <p:blipFill rotWithShape="1">
          <a:blip r:embed="rId2">
            <a:alphaModFix/>
          </a:blip>
          <a:srcRect b="0" l="0" r="0" t="13329"/>
          <a:stretch/>
        </p:blipFill>
        <p:spPr>
          <a:xfrm>
            <a:off x="-67009" y="-109728"/>
            <a:ext cx="9278019" cy="5361337"/>
          </a:xfrm>
          <a:prstGeom prst="rect">
            <a:avLst/>
          </a:prstGeom>
          <a:noFill/>
          <a:ln>
            <a:noFill/>
          </a:ln>
        </p:spPr>
      </p:pic>
      <p:sp>
        <p:nvSpPr>
          <p:cNvPr id="186" name="Google Shape;186;p43"/>
          <p:cNvSpPr/>
          <p:nvPr/>
        </p:nvSpPr>
        <p:spPr>
          <a:xfrm>
            <a:off x="-124781" y="-146590"/>
            <a:ext cx="9335700" cy="5496000"/>
          </a:xfrm>
          <a:prstGeom prst="rect">
            <a:avLst/>
          </a:prstGeom>
          <a:solidFill>
            <a:srgbClr val="000000">
              <a:alpha val="298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87" name="Google Shape;187;p43"/>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88" name="Google Shape;188;p4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2" showMasterSp="0">
  <p:cSld name="Photo copy 32">
    <p:spTree>
      <p:nvGrpSpPr>
        <p:cNvPr id="189" name="Shape 189"/>
        <p:cNvGrpSpPr/>
        <p:nvPr/>
      </p:nvGrpSpPr>
      <p:grpSpPr>
        <a:xfrm>
          <a:off x="0" y="0"/>
          <a:ext cx="0" cy="0"/>
          <a:chOff x="0" y="0"/>
          <a:chExt cx="0" cy="0"/>
        </a:xfrm>
      </p:grpSpPr>
      <p:pic>
        <p:nvPicPr>
          <p:cNvPr descr="Elissa_Jokela_Vainu (1 of 12)-small.jpg" id="190" name="Google Shape;190;p44"/>
          <p:cNvPicPr preferRelativeResize="0"/>
          <p:nvPr/>
        </p:nvPicPr>
        <p:blipFill rotWithShape="1">
          <a:blip r:embed="rId2">
            <a:alphaModFix/>
          </a:blip>
          <a:srcRect b="940" l="0" r="0" t="11147"/>
          <a:stretch/>
        </p:blipFill>
        <p:spPr>
          <a:xfrm>
            <a:off x="-43877" y="-137160"/>
            <a:ext cx="9313262" cy="5458970"/>
          </a:xfrm>
          <a:prstGeom prst="rect">
            <a:avLst/>
          </a:prstGeom>
          <a:noFill/>
          <a:ln>
            <a:noFill/>
          </a:ln>
        </p:spPr>
      </p:pic>
      <p:sp>
        <p:nvSpPr>
          <p:cNvPr id="191" name="Google Shape;191;p44"/>
          <p:cNvSpPr/>
          <p:nvPr/>
        </p:nvSpPr>
        <p:spPr>
          <a:xfrm>
            <a:off x="-62391" y="-146590"/>
            <a:ext cx="9313200" cy="54684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92" name="Google Shape;192;p44"/>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93" name="Google Shape;193;p44"/>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3" showMasterSp="0">
  <p:cSld name="Photo copy 33">
    <p:spTree>
      <p:nvGrpSpPr>
        <p:cNvPr id="194" name="Shape 194"/>
        <p:cNvGrpSpPr/>
        <p:nvPr/>
      </p:nvGrpSpPr>
      <p:grpSpPr>
        <a:xfrm>
          <a:off x="0" y="0"/>
          <a:ext cx="0" cy="0"/>
          <a:chOff x="0" y="0"/>
          <a:chExt cx="0" cy="0"/>
        </a:xfrm>
      </p:grpSpPr>
      <p:pic>
        <p:nvPicPr>
          <p:cNvPr descr="Elissa_Jokela_Vainu (2 of 6)-small.jpg" id="195" name="Google Shape;195;p45"/>
          <p:cNvPicPr preferRelativeResize="0"/>
          <p:nvPr/>
        </p:nvPicPr>
        <p:blipFill rotWithShape="1">
          <a:blip r:embed="rId2">
            <a:alphaModFix/>
          </a:blip>
          <a:srcRect b="11063" l="0" r="0" t="0"/>
          <a:stretch/>
        </p:blipFill>
        <p:spPr>
          <a:xfrm>
            <a:off x="-46339" y="-210471"/>
            <a:ext cx="9236680" cy="5477414"/>
          </a:xfrm>
          <a:prstGeom prst="rect">
            <a:avLst/>
          </a:prstGeom>
          <a:noFill/>
          <a:ln>
            <a:noFill/>
          </a:ln>
        </p:spPr>
      </p:pic>
      <p:sp>
        <p:nvSpPr>
          <p:cNvPr id="196" name="Google Shape;196;p45"/>
          <p:cNvSpPr/>
          <p:nvPr/>
        </p:nvSpPr>
        <p:spPr>
          <a:xfrm>
            <a:off x="-78442" y="-233038"/>
            <a:ext cx="9268800" cy="54999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97" name="Google Shape;197;p45"/>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198" name="Google Shape;198;p45"/>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4" showMasterSp="0">
  <p:cSld name="Photo copy 34">
    <p:spTree>
      <p:nvGrpSpPr>
        <p:cNvPr id="199" name="Shape 199"/>
        <p:cNvGrpSpPr/>
        <p:nvPr/>
      </p:nvGrpSpPr>
      <p:grpSpPr>
        <a:xfrm>
          <a:off x="0" y="0"/>
          <a:ext cx="0" cy="0"/>
          <a:chOff x="0" y="0"/>
          <a:chExt cx="0" cy="0"/>
        </a:xfrm>
      </p:grpSpPr>
      <p:pic>
        <p:nvPicPr>
          <p:cNvPr descr="Elissa_Jokela_Vainu (2 of 8)-small.jpg" id="200" name="Google Shape;200;p46"/>
          <p:cNvPicPr preferRelativeResize="0"/>
          <p:nvPr/>
        </p:nvPicPr>
        <p:blipFill rotWithShape="1">
          <a:blip r:embed="rId2">
            <a:alphaModFix/>
          </a:blip>
          <a:srcRect b="4006" l="0" r="0" t="9082"/>
          <a:stretch/>
        </p:blipFill>
        <p:spPr>
          <a:xfrm>
            <a:off x="-43683" y="-109728"/>
            <a:ext cx="9231366" cy="5349240"/>
          </a:xfrm>
          <a:prstGeom prst="rect">
            <a:avLst/>
          </a:prstGeom>
          <a:noFill/>
          <a:ln>
            <a:noFill/>
          </a:ln>
        </p:spPr>
      </p:pic>
      <p:sp>
        <p:nvSpPr>
          <p:cNvPr id="201" name="Google Shape;201;p46"/>
          <p:cNvSpPr/>
          <p:nvPr/>
        </p:nvSpPr>
        <p:spPr>
          <a:xfrm>
            <a:off x="-81097" y="-146590"/>
            <a:ext cx="9268800" cy="53862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02" name="Google Shape;202;p46"/>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03" name="Google Shape;203;p46"/>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5" showMasterSp="0">
  <p:cSld name="Photo copy 35">
    <p:spTree>
      <p:nvGrpSpPr>
        <p:cNvPr id="204" name="Shape 204"/>
        <p:cNvGrpSpPr/>
        <p:nvPr/>
      </p:nvGrpSpPr>
      <p:grpSpPr>
        <a:xfrm>
          <a:off x="0" y="0"/>
          <a:ext cx="0" cy="0"/>
          <a:chOff x="0" y="0"/>
          <a:chExt cx="0" cy="0"/>
        </a:xfrm>
      </p:grpSpPr>
      <p:pic>
        <p:nvPicPr>
          <p:cNvPr descr="Elissa_Jokela_Vainu (5 of 7)-small.jpg" id="205" name="Google Shape;205;p47"/>
          <p:cNvPicPr preferRelativeResize="0"/>
          <p:nvPr/>
        </p:nvPicPr>
        <p:blipFill rotWithShape="1">
          <a:blip r:embed="rId2">
            <a:alphaModFix/>
          </a:blip>
          <a:srcRect b="8556" l="0" r="0" t="4577"/>
          <a:stretch/>
        </p:blipFill>
        <p:spPr>
          <a:xfrm>
            <a:off x="-45815" y="-109728"/>
            <a:ext cx="9235630" cy="5349240"/>
          </a:xfrm>
          <a:prstGeom prst="rect">
            <a:avLst/>
          </a:prstGeom>
          <a:noFill/>
          <a:ln>
            <a:noFill/>
          </a:ln>
        </p:spPr>
      </p:pic>
      <p:sp>
        <p:nvSpPr>
          <p:cNvPr id="206" name="Google Shape;206;p47"/>
          <p:cNvSpPr/>
          <p:nvPr/>
        </p:nvSpPr>
        <p:spPr>
          <a:xfrm>
            <a:off x="-45815" y="-146590"/>
            <a:ext cx="9400200" cy="5509500"/>
          </a:xfrm>
          <a:prstGeom prst="rect">
            <a:avLst/>
          </a:prstGeom>
          <a:solidFill>
            <a:srgbClr val="000000">
              <a:alpha val="298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07" name="Google Shape;207;p47"/>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08" name="Google Shape;208;p47"/>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6" showMasterSp="0">
  <p:cSld name="Photo copy 36">
    <p:spTree>
      <p:nvGrpSpPr>
        <p:cNvPr id="209" name="Shape 209"/>
        <p:cNvGrpSpPr/>
        <p:nvPr/>
      </p:nvGrpSpPr>
      <p:grpSpPr>
        <a:xfrm>
          <a:off x="0" y="0"/>
          <a:ext cx="0" cy="0"/>
          <a:chOff x="0" y="0"/>
          <a:chExt cx="0" cy="0"/>
        </a:xfrm>
      </p:grpSpPr>
      <p:pic>
        <p:nvPicPr>
          <p:cNvPr descr="Elissa_Jokela_Vainu_Kuvat (2)-small.jpg" id="210" name="Google Shape;210;p48"/>
          <p:cNvPicPr preferRelativeResize="0"/>
          <p:nvPr/>
        </p:nvPicPr>
        <p:blipFill rotWithShape="1">
          <a:blip r:embed="rId2">
            <a:alphaModFix/>
          </a:blip>
          <a:srcRect b="1844" l="0" r="0" t="11940"/>
          <a:stretch/>
        </p:blipFill>
        <p:spPr>
          <a:xfrm>
            <a:off x="-140411" y="-150876"/>
            <a:ext cx="9424822" cy="5417821"/>
          </a:xfrm>
          <a:prstGeom prst="rect">
            <a:avLst/>
          </a:prstGeom>
          <a:noFill/>
          <a:ln>
            <a:noFill/>
          </a:ln>
        </p:spPr>
      </p:pic>
      <p:sp>
        <p:nvSpPr>
          <p:cNvPr id="211" name="Google Shape;211;p48"/>
          <p:cNvSpPr/>
          <p:nvPr/>
        </p:nvSpPr>
        <p:spPr>
          <a:xfrm>
            <a:off x="-140411" y="-222682"/>
            <a:ext cx="9424800" cy="54897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12" name="Google Shape;212;p48"/>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13" name="Google Shape;213;p48"/>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9" showMasterSp="0">
  <p:cSld name="Photo copy 39">
    <p:spTree>
      <p:nvGrpSpPr>
        <p:cNvPr id="214" name="Shape 214"/>
        <p:cNvGrpSpPr/>
        <p:nvPr/>
      </p:nvGrpSpPr>
      <p:grpSpPr>
        <a:xfrm>
          <a:off x="0" y="0"/>
          <a:ext cx="0" cy="0"/>
          <a:chOff x="0" y="0"/>
          <a:chExt cx="0" cy="0"/>
        </a:xfrm>
      </p:grpSpPr>
      <p:pic>
        <p:nvPicPr>
          <p:cNvPr descr="rrrrr (1 of 1)-2-small.jpg" id="215" name="Google Shape;215;p49"/>
          <p:cNvPicPr preferRelativeResize="0"/>
          <p:nvPr/>
        </p:nvPicPr>
        <p:blipFill rotWithShape="1">
          <a:blip r:embed="rId2">
            <a:alphaModFix/>
          </a:blip>
          <a:srcRect b="0" l="0" r="0" t="13644"/>
          <a:stretch/>
        </p:blipFill>
        <p:spPr>
          <a:xfrm>
            <a:off x="-103114" y="-123444"/>
            <a:ext cx="9350227" cy="5383550"/>
          </a:xfrm>
          <a:prstGeom prst="rect">
            <a:avLst/>
          </a:prstGeom>
          <a:noFill/>
          <a:ln>
            <a:noFill/>
          </a:ln>
        </p:spPr>
      </p:pic>
      <p:sp>
        <p:nvSpPr>
          <p:cNvPr id="216" name="Google Shape;216;p49"/>
          <p:cNvSpPr/>
          <p:nvPr/>
        </p:nvSpPr>
        <p:spPr>
          <a:xfrm>
            <a:off x="-149754" y="-178241"/>
            <a:ext cx="9396900" cy="54384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17" name="Google Shape;217;p49"/>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18" name="Google Shape;218;p49"/>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7" showMasterSp="0">
  <p:cSld name="Photo copy 37">
    <p:spTree>
      <p:nvGrpSpPr>
        <p:cNvPr id="219" name="Shape 219"/>
        <p:cNvGrpSpPr/>
        <p:nvPr/>
      </p:nvGrpSpPr>
      <p:grpSpPr>
        <a:xfrm>
          <a:off x="0" y="0"/>
          <a:ext cx="0" cy="0"/>
          <a:chOff x="0" y="0"/>
          <a:chExt cx="0" cy="0"/>
        </a:xfrm>
      </p:grpSpPr>
      <p:pic>
        <p:nvPicPr>
          <p:cNvPr descr="Elissa_Jokela_Vainu_Kuvat (6)-small.jpg" id="220" name="Google Shape;220;p50"/>
          <p:cNvPicPr preferRelativeResize="0"/>
          <p:nvPr/>
        </p:nvPicPr>
        <p:blipFill rotWithShape="1">
          <a:blip r:embed="rId2">
            <a:alphaModFix/>
          </a:blip>
          <a:srcRect b="2142" l="0" r="0" t="10780"/>
          <a:stretch/>
        </p:blipFill>
        <p:spPr>
          <a:xfrm>
            <a:off x="-46634" y="-96012"/>
            <a:ext cx="9237264" cy="5362958"/>
          </a:xfrm>
          <a:prstGeom prst="rect">
            <a:avLst/>
          </a:prstGeom>
          <a:noFill/>
          <a:ln>
            <a:noFill/>
          </a:ln>
        </p:spPr>
      </p:pic>
      <p:sp>
        <p:nvSpPr>
          <p:cNvPr id="221" name="Google Shape;221;p50"/>
          <p:cNvSpPr/>
          <p:nvPr/>
        </p:nvSpPr>
        <p:spPr>
          <a:xfrm>
            <a:off x="-110337" y="-96012"/>
            <a:ext cx="9300900" cy="53631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22" name="Google Shape;222;p50"/>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23" name="Google Shape;223;p50"/>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8" showMasterSp="0">
  <p:cSld name="Photo copy 38">
    <p:spTree>
      <p:nvGrpSpPr>
        <p:cNvPr id="224" name="Shape 224"/>
        <p:cNvGrpSpPr/>
        <p:nvPr/>
      </p:nvGrpSpPr>
      <p:grpSpPr>
        <a:xfrm>
          <a:off x="0" y="0"/>
          <a:ext cx="0" cy="0"/>
          <a:chOff x="0" y="0"/>
          <a:chExt cx="0" cy="0"/>
        </a:xfrm>
      </p:grpSpPr>
      <p:pic>
        <p:nvPicPr>
          <p:cNvPr descr="Elissa_Jokela_Vainu_Kuvat (9)-small.jpg" id="225" name="Google Shape;225;p51"/>
          <p:cNvPicPr preferRelativeResize="0"/>
          <p:nvPr/>
        </p:nvPicPr>
        <p:blipFill rotWithShape="1">
          <a:blip r:embed="rId2">
            <a:alphaModFix/>
          </a:blip>
          <a:srcRect b="3069" l="0" r="0" t="9989"/>
          <a:stretch/>
        </p:blipFill>
        <p:spPr>
          <a:xfrm>
            <a:off x="-40869" y="-96012"/>
            <a:ext cx="9204142" cy="5335522"/>
          </a:xfrm>
          <a:prstGeom prst="rect">
            <a:avLst/>
          </a:prstGeom>
          <a:noFill/>
          <a:ln>
            <a:noFill/>
          </a:ln>
        </p:spPr>
      </p:pic>
      <p:sp>
        <p:nvSpPr>
          <p:cNvPr id="226" name="Google Shape;226;p51"/>
          <p:cNvSpPr/>
          <p:nvPr/>
        </p:nvSpPr>
        <p:spPr>
          <a:xfrm>
            <a:off x="-62390" y="-102870"/>
            <a:ext cx="9268800" cy="51384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27" name="Google Shape;227;p51"/>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28" name="Google Shape;228;p5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A">
  <p:cSld name="SECTION_HEADER_1_1_2">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26" name="Google Shape;26;p6"/>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6"/>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29" showMasterSp="0">
  <p:cSld name="Photo copy 29">
    <p:spTree>
      <p:nvGrpSpPr>
        <p:cNvPr id="229" name="Shape 229"/>
        <p:cNvGrpSpPr/>
        <p:nvPr/>
      </p:nvGrpSpPr>
      <p:grpSpPr>
        <a:xfrm>
          <a:off x="0" y="0"/>
          <a:ext cx="0" cy="0"/>
          <a:chOff x="0" y="0"/>
          <a:chExt cx="0" cy="0"/>
        </a:xfrm>
      </p:grpSpPr>
      <p:pic>
        <p:nvPicPr>
          <p:cNvPr descr="Elissa_Jokela_Vainu (1 of 10)-small.jpg" id="230" name="Google Shape;230;p52"/>
          <p:cNvPicPr preferRelativeResize="0"/>
          <p:nvPr/>
        </p:nvPicPr>
        <p:blipFill rotWithShape="1">
          <a:blip r:embed="rId2">
            <a:alphaModFix/>
          </a:blip>
          <a:srcRect b="0" l="0" r="0" t="15761"/>
          <a:stretch/>
        </p:blipFill>
        <p:spPr>
          <a:xfrm>
            <a:off x="-233719" y="-123444"/>
            <a:ext cx="9401580" cy="5280659"/>
          </a:xfrm>
          <a:prstGeom prst="rect">
            <a:avLst/>
          </a:prstGeom>
          <a:noFill/>
          <a:ln>
            <a:noFill/>
          </a:ln>
        </p:spPr>
      </p:pic>
      <p:sp>
        <p:nvSpPr>
          <p:cNvPr id="231" name="Google Shape;231;p52"/>
          <p:cNvSpPr/>
          <p:nvPr/>
        </p:nvSpPr>
        <p:spPr>
          <a:xfrm>
            <a:off x="-233719" y="-123444"/>
            <a:ext cx="9401700" cy="5280600"/>
          </a:xfrm>
          <a:prstGeom prst="rect">
            <a:avLst/>
          </a:prstGeom>
          <a:solidFill>
            <a:srgbClr val="000000">
              <a:alpha val="247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32" name="Google Shape;232;p52"/>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33" name="Google Shape;233;p52"/>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41" showMasterSp="0">
  <p:cSld name="Photo copy 41">
    <p:spTree>
      <p:nvGrpSpPr>
        <p:cNvPr id="234" name="Shape 234"/>
        <p:cNvGrpSpPr/>
        <p:nvPr/>
      </p:nvGrpSpPr>
      <p:grpSpPr>
        <a:xfrm>
          <a:off x="0" y="0"/>
          <a:ext cx="0" cy="0"/>
          <a:chOff x="0" y="0"/>
          <a:chExt cx="0" cy="0"/>
        </a:xfrm>
      </p:grpSpPr>
      <p:pic>
        <p:nvPicPr>
          <p:cNvPr descr="aerial-view-1082087_1920.jpg" id="235" name="Google Shape;235;p53"/>
          <p:cNvPicPr preferRelativeResize="0"/>
          <p:nvPr/>
        </p:nvPicPr>
        <p:blipFill rotWithShape="1">
          <a:blip r:embed="rId2">
            <a:alphaModFix/>
          </a:blip>
          <a:srcRect b="0" l="0" r="0" t="0"/>
          <a:stretch/>
        </p:blipFill>
        <p:spPr>
          <a:xfrm>
            <a:off x="-98245" y="-50398"/>
            <a:ext cx="9342830" cy="5245610"/>
          </a:xfrm>
          <a:prstGeom prst="rect">
            <a:avLst/>
          </a:prstGeom>
          <a:noFill/>
          <a:ln>
            <a:noFill/>
          </a:ln>
        </p:spPr>
      </p:pic>
      <p:sp>
        <p:nvSpPr>
          <p:cNvPr id="236" name="Google Shape;236;p53"/>
          <p:cNvSpPr/>
          <p:nvPr/>
        </p:nvSpPr>
        <p:spPr>
          <a:xfrm>
            <a:off x="-98245" y="-50398"/>
            <a:ext cx="9342900" cy="5245800"/>
          </a:xfrm>
          <a:prstGeom prst="rect">
            <a:avLst/>
          </a:prstGeom>
          <a:solidFill>
            <a:srgbClr val="000000">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37" name="Google Shape;237;p53"/>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38" name="Google Shape;238;p5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42" showMasterSp="0">
  <p:cSld name="Photo copy 42">
    <p:spTree>
      <p:nvGrpSpPr>
        <p:cNvPr id="239" name="Shape 239"/>
        <p:cNvGrpSpPr/>
        <p:nvPr/>
      </p:nvGrpSpPr>
      <p:grpSpPr>
        <a:xfrm>
          <a:off x="0" y="0"/>
          <a:ext cx="0" cy="0"/>
          <a:chOff x="0" y="0"/>
          <a:chExt cx="0" cy="0"/>
        </a:xfrm>
      </p:grpSpPr>
      <p:pic>
        <p:nvPicPr>
          <p:cNvPr descr="forest-1868529_1920.jpg" id="240" name="Google Shape;240;p54"/>
          <p:cNvPicPr preferRelativeResize="0"/>
          <p:nvPr/>
        </p:nvPicPr>
        <p:blipFill rotWithShape="1">
          <a:blip r:embed="rId2">
            <a:alphaModFix/>
          </a:blip>
          <a:srcRect b="0" l="0" r="0" t="0"/>
          <a:stretch/>
        </p:blipFill>
        <p:spPr>
          <a:xfrm>
            <a:off x="-310626" y="-120590"/>
            <a:ext cx="9590525" cy="5384680"/>
          </a:xfrm>
          <a:prstGeom prst="rect">
            <a:avLst/>
          </a:prstGeom>
          <a:noFill/>
          <a:ln>
            <a:noFill/>
          </a:ln>
        </p:spPr>
      </p:pic>
      <p:sp>
        <p:nvSpPr>
          <p:cNvPr id="241" name="Google Shape;241;p54"/>
          <p:cNvSpPr/>
          <p:nvPr/>
        </p:nvSpPr>
        <p:spPr>
          <a:xfrm>
            <a:off x="-310626" y="-120590"/>
            <a:ext cx="9590400" cy="5384700"/>
          </a:xfrm>
          <a:prstGeom prst="rect">
            <a:avLst/>
          </a:prstGeom>
          <a:solidFill>
            <a:srgbClr val="000000">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42" name="Google Shape;242;p54"/>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43" name="Google Shape;243;p54"/>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43" showMasterSp="0">
  <p:cSld name="Photo copy 43">
    <p:spTree>
      <p:nvGrpSpPr>
        <p:cNvPr id="244" name="Shape 244"/>
        <p:cNvGrpSpPr/>
        <p:nvPr/>
      </p:nvGrpSpPr>
      <p:grpSpPr>
        <a:xfrm>
          <a:off x="0" y="0"/>
          <a:ext cx="0" cy="0"/>
          <a:chOff x="0" y="0"/>
          <a:chExt cx="0" cy="0"/>
        </a:xfrm>
      </p:grpSpPr>
      <p:pic>
        <p:nvPicPr>
          <p:cNvPr descr="urban-city-1245777_1920.jpg" id="245" name="Google Shape;245;p55"/>
          <p:cNvPicPr preferRelativeResize="0"/>
          <p:nvPr/>
        </p:nvPicPr>
        <p:blipFill rotWithShape="1">
          <a:blip r:embed="rId2">
            <a:alphaModFix/>
          </a:blip>
          <a:srcRect b="4427" l="0" r="0" t="9602"/>
          <a:stretch/>
        </p:blipFill>
        <p:spPr>
          <a:xfrm>
            <a:off x="-110685" y="-150876"/>
            <a:ext cx="9268939" cy="5308093"/>
          </a:xfrm>
          <a:prstGeom prst="rect">
            <a:avLst/>
          </a:prstGeom>
          <a:noFill/>
          <a:ln>
            <a:noFill/>
          </a:ln>
        </p:spPr>
      </p:pic>
      <p:sp>
        <p:nvSpPr>
          <p:cNvPr id="246" name="Google Shape;246;p55"/>
          <p:cNvSpPr/>
          <p:nvPr/>
        </p:nvSpPr>
        <p:spPr>
          <a:xfrm>
            <a:off x="-149833" y="-164592"/>
            <a:ext cx="9308100" cy="5321700"/>
          </a:xfrm>
          <a:prstGeom prst="rect">
            <a:avLst/>
          </a:prstGeom>
          <a:solidFill>
            <a:srgbClr val="000000">
              <a:alpha val="498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47" name="Google Shape;247;p55"/>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48" name="Google Shape;248;p55"/>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44" showMasterSp="0">
  <p:cSld name="Photo copy 44">
    <p:spTree>
      <p:nvGrpSpPr>
        <p:cNvPr id="249" name="Shape 249"/>
        <p:cNvGrpSpPr/>
        <p:nvPr/>
      </p:nvGrpSpPr>
      <p:grpSpPr>
        <a:xfrm>
          <a:off x="0" y="0"/>
          <a:ext cx="0" cy="0"/>
          <a:chOff x="0" y="0"/>
          <a:chExt cx="0" cy="0"/>
        </a:xfrm>
      </p:grpSpPr>
      <p:pic>
        <p:nvPicPr>
          <p:cNvPr descr="water-3355303_1920.jpg" id="250" name="Google Shape;250;p56"/>
          <p:cNvPicPr preferRelativeResize="0"/>
          <p:nvPr/>
        </p:nvPicPr>
        <p:blipFill rotWithShape="1">
          <a:blip r:embed="rId2">
            <a:alphaModFix/>
          </a:blip>
          <a:srcRect b="11178" l="0" r="0" t="11565"/>
          <a:stretch/>
        </p:blipFill>
        <p:spPr>
          <a:xfrm>
            <a:off x="-284312" y="-150876"/>
            <a:ext cx="9451454" cy="5472682"/>
          </a:xfrm>
          <a:prstGeom prst="rect">
            <a:avLst/>
          </a:prstGeom>
          <a:noFill/>
          <a:ln>
            <a:noFill/>
          </a:ln>
        </p:spPr>
      </p:pic>
      <p:sp>
        <p:nvSpPr>
          <p:cNvPr id="251" name="Google Shape;251;p56"/>
          <p:cNvSpPr/>
          <p:nvPr/>
        </p:nvSpPr>
        <p:spPr>
          <a:xfrm>
            <a:off x="-312583" y="-165212"/>
            <a:ext cx="9479700" cy="5487000"/>
          </a:xfrm>
          <a:prstGeom prst="rect">
            <a:avLst/>
          </a:prstGeom>
          <a:solidFill>
            <a:srgbClr val="000000">
              <a:alpha val="400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52" name="Google Shape;252;p56"/>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53" name="Google Shape;253;p56"/>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27" showMasterSp="0">
  <p:cSld name="Photo copy 27">
    <p:spTree>
      <p:nvGrpSpPr>
        <p:cNvPr id="254" name="Shape 254"/>
        <p:cNvGrpSpPr/>
        <p:nvPr/>
      </p:nvGrpSpPr>
      <p:grpSpPr>
        <a:xfrm>
          <a:off x="0" y="0"/>
          <a:ext cx="0" cy="0"/>
          <a:chOff x="0" y="0"/>
          <a:chExt cx="0" cy="0"/>
        </a:xfrm>
      </p:grpSpPr>
      <p:pic>
        <p:nvPicPr>
          <p:cNvPr descr="Image" id="255" name="Google Shape;255;p57"/>
          <p:cNvPicPr preferRelativeResize="0"/>
          <p:nvPr/>
        </p:nvPicPr>
        <p:blipFill rotWithShape="1">
          <a:blip r:embed="rId2">
            <a:alphaModFix/>
          </a:blip>
          <a:srcRect b="0" l="2416" r="2805" t="0"/>
          <a:stretch/>
        </p:blipFill>
        <p:spPr>
          <a:xfrm rot="-5400000">
            <a:off x="2021799" y="-2062006"/>
            <a:ext cx="5279719" cy="9350749"/>
          </a:xfrm>
          <a:prstGeom prst="rect">
            <a:avLst/>
          </a:prstGeom>
          <a:noFill/>
          <a:ln>
            <a:noFill/>
          </a:ln>
        </p:spPr>
      </p:pic>
      <p:sp>
        <p:nvSpPr>
          <p:cNvPr id="256" name="Google Shape;256;p57"/>
          <p:cNvSpPr/>
          <p:nvPr/>
        </p:nvSpPr>
        <p:spPr>
          <a:xfrm>
            <a:off x="-37791" y="-91016"/>
            <a:ext cx="9375000" cy="5344200"/>
          </a:xfrm>
          <a:prstGeom prst="rect">
            <a:avLst/>
          </a:prstGeom>
          <a:solidFill>
            <a:srgbClr val="000000">
              <a:alpha val="643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257" name="Google Shape;257;p57"/>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 3 Up" showMasterSp="0">
  <p:cSld name="Photo - 3 Up">
    <p:spTree>
      <p:nvGrpSpPr>
        <p:cNvPr id="258" name="Shape 258"/>
        <p:cNvGrpSpPr/>
        <p:nvPr/>
      </p:nvGrpSpPr>
      <p:grpSpPr>
        <a:xfrm>
          <a:off x="0" y="0"/>
          <a:ext cx="0" cy="0"/>
          <a:chOff x="0" y="0"/>
          <a:chExt cx="0" cy="0"/>
        </a:xfrm>
      </p:grpSpPr>
      <p:pic>
        <p:nvPicPr>
          <p:cNvPr descr="rodrigo-kugnharski-449600-unsplash.jpg" id="259" name="Google Shape;259;p58"/>
          <p:cNvPicPr preferRelativeResize="0"/>
          <p:nvPr/>
        </p:nvPicPr>
        <p:blipFill rotWithShape="1">
          <a:blip r:embed="rId2">
            <a:alphaModFix/>
          </a:blip>
          <a:srcRect b="0" l="14572" r="8117" t="0"/>
          <a:stretch/>
        </p:blipFill>
        <p:spPr>
          <a:xfrm rot="-5400000">
            <a:off x="1920870" y="-2015004"/>
            <a:ext cx="5334279" cy="9200166"/>
          </a:xfrm>
          <a:prstGeom prst="rect">
            <a:avLst/>
          </a:prstGeom>
          <a:noFill/>
          <a:ln>
            <a:noFill/>
          </a:ln>
        </p:spPr>
      </p:pic>
      <p:sp>
        <p:nvSpPr>
          <p:cNvPr id="260" name="Google Shape;260;p58"/>
          <p:cNvSpPr/>
          <p:nvPr/>
        </p:nvSpPr>
        <p:spPr>
          <a:xfrm>
            <a:off x="-34091" y="-82064"/>
            <a:ext cx="9244200" cy="5352300"/>
          </a:xfrm>
          <a:prstGeom prst="rect">
            <a:avLst/>
          </a:prstGeom>
          <a:solidFill>
            <a:srgbClr val="000000">
              <a:alpha val="451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61" name="Google Shape;261;p58"/>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62" name="Google Shape;262;p58"/>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spTree>
      <p:nvGrpSpPr>
        <p:cNvPr id="263" name="Shape 263"/>
        <p:cNvGrpSpPr/>
        <p:nvPr/>
      </p:nvGrpSpPr>
      <p:grpSpPr>
        <a:xfrm>
          <a:off x="0" y="0"/>
          <a:ext cx="0" cy="0"/>
          <a:chOff x="0" y="0"/>
          <a:chExt cx="0" cy="0"/>
        </a:xfrm>
      </p:grpSpPr>
      <p:sp>
        <p:nvSpPr>
          <p:cNvPr id="264" name="Google Shape;264;p59"/>
          <p:cNvSpPr/>
          <p:nvPr/>
        </p:nvSpPr>
        <p:spPr>
          <a:xfrm>
            <a:off x="182666" y="4672379"/>
            <a:ext cx="8778600" cy="47610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65" name="Google Shape;265;p59"/>
          <p:cNvPicPr preferRelativeResize="0"/>
          <p:nvPr/>
        </p:nvPicPr>
        <p:blipFill rotWithShape="1">
          <a:blip r:embed="rId2">
            <a:alphaModFix/>
          </a:blip>
          <a:srcRect b="30315" l="16820" r="16827" t="7421"/>
          <a:stretch/>
        </p:blipFill>
        <p:spPr>
          <a:xfrm>
            <a:off x="417654" y="4725809"/>
            <a:ext cx="393508" cy="369417"/>
          </a:xfrm>
          <a:prstGeom prst="rect">
            <a:avLst/>
          </a:prstGeom>
          <a:noFill/>
          <a:ln>
            <a:noFill/>
          </a:ln>
        </p:spPr>
      </p:pic>
      <p:sp>
        <p:nvSpPr>
          <p:cNvPr id="266" name="Google Shape;266;p59"/>
          <p:cNvSpPr/>
          <p:nvPr/>
        </p:nvSpPr>
        <p:spPr>
          <a:xfrm>
            <a:off x="177725" y="4672379"/>
            <a:ext cx="142200" cy="476100"/>
          </a:xfrm>
          <a:prstGeom prst="rect">
            <a:avLst/>
          </a:prstGeom>
          <a:solidFill>
            <a:srgbClr val="FFE6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267" name="Google Shape;267;p59"/>
          <p:cNvSpPr/>
          <p:nvPr/>
        </p:nvSpPr>
        <p:spPr>
          <a:xfrm flipH="1" rot="10800000">
            <a:off x="1175681" y="4667823"/>
            <a:ext cx="142128" cy="123606"/>
          </a:xfrm>
          <a:custGeom>
            <a:rect b="b" l="l" r="r" t="t"/>
            <a:pathLst>
              <a:path extrusionOk="0" h="21600" w="21600">
                <a:moveTo>
                  <a:pt x="10800" y="0"/>
                </a:moveTo>
                <a:lnTo>
                  <a:pt x="21600" y="21600"/>
                </a:lnTo>
                <a:lnTo>
                  <a:pt x="0" y="21600"/>
                </a:lnTo>
                <a:close/>
              </a:path>
            </a:pathLst>
          </a:custGeom>
          <a:solidFill>
            <a:srgbClr val="FEFD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268" name="Google Shape;268;p59"/>
          <p:cNvSpPr txBox="1"/>
          <p:nvPr/>
        </p:nvSpPr>
        <p:spPr>
          <a:xfrm>
            <a:off x="8659593" y="4808111"/>
            <a:ext cx="124800" cy="2049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SzPts val="1100"/>
              <a:buFont typeface="Roboto"/>
              <a:buNone/>
            </a:pPr>
            <a:r>
              <a:rPr b="1" i="0" lang="en-GB" sz="1100" u="none" cap="none" strike="noStrike">
                <a:solidFill>
                  <a:srgbClr val="FFFFFF"/>
                </a:solidFill>
                <a:latin typeface="Roboto"/>
                <a:ea typeface="Roboto"/>
                <a:cs typeface="Roboto"/>
                <a:sym typeface="Roboto"/>
              </a:rPr>
              <a:t>2</a:t>
            </a:r>
            <a:endParaRPr sz="500"/>
          </a:p>
        </p:txBody>
      </p:sp>
      <p:grpSp>
        <p:nvGrpSpPr>
          <p:cNvPr id="269" name="Google Shape;269;p59"/>
          <p:cNvGrpSpPr/>
          <p:nvPr/>
        </p:nvGrpSpPr>
        <p:grpSpPr>
          <a:xfrm>
            <a:off x="-78454" y="-107253"/>
            <a:ext cx="9296879" cy="5401954"/>
            <a:chOff x="-861816" y="-3058983"/>
            <a:chExt cx="24484800" cy="14226900"/>
          </a:xfrm>
        </p:grpSpPr>
        <p:pic>
          <p:nvPicPr>
            <p:cNvPr descr="denys-nevozhai-100695-unsplash.jpg" id="270" name="Google Shape;270;p59"/>
            <p:cNvPicPr preferRelativeResize="0"/>
            <p:nvPr/>
          </p:nvPicPr>
          <p:blipFill rotWithShape="1">
            <a:blip r:embed="rId3">
              <a:alphaModFix/>
            </a:blip>
            <a:srcRect b="12410" l="0" r="0" t="12418"/>
            <a:stretch/>
          </p:blipFill>
          <p:spPr>
            <a:xfrm>
              <a:off x="-805912" y="-2872373"/>
              <a:ext cx="24385514" cy="13738607"/>
            </a:xfrm>
            <a:prstGeom prst="rect">
              <a:avLst/>
            </a:prstGeom>
            <a:noFill/>
            <a:ln>
              <a:noFill/>
            </a:ln>
          </p:spPr>
        </p:pic>
        <p:sp>
          <p:nvSpPr>
            <p:cNvPr id="271" name="Google Shape;271;p59"/>
            <p:cNvSpPr/>
            <p:nvPr/>
          </p:nvSpPr>
          <p:spPr>
            <a:xfrm>
              <a:off x="-861816" y="-3058983"/>
              <a:ext cx="24484800" cy="14226900"/>
            </a:xfrm>
            <a:prstGeom prst="rect">
              <a:avLst/>
            </a:prstGeom>
            <a:solidFill>
              <a:srgbClr val="000000">
                <a:alpha val="6431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grpSp>
      <p:sp>
        <p:nvSpPr>
          <p:cNvPr id="272" name="Google Shape;272;p59"/>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showMasterSp="0">
  <p:cSld name="Photo copy">
    <p:spTree>
      <p:nvGrpSpPr>
        <p:cNvPr id="273" name="Shape 273"/>
        <p:cNvGrpSpPr/>
        <p:nvPr/>
      </p:nvGrpSpPr>
      <p:grpSpPr>
        <a:xfrm>
          <a:off x="0" y="0"/>
          <a:ext cx="0" cy="0"/>
          <a:chOff x="0" y="0"/>
          <a:chExt cx="0" cy="0"/>
        </a:xfrm>
      </p:grpSpPr>
      <p:pic>
        <p:nvPicPr>
          <p:cNvPr descr="erik-odiin-568459-unsplash.jpg" id="274" name="Google Shape;274;p60"/>
          <p:cNvPicPr preferRelativeResize="0"/>
          <p:nvPr/>
        </p:nvPicPr>
        <p:blipFill rotWithShape="1">
          <a:blip r:embed="rId2">
            <a:alphaModFix/>
          </a:blip>
          <a:srcRect b="25931" l="0" r="1419" t="0"/>
          <a:stretch/>
        </p:blipFill>
        <p:spPr>
          <a:xfrm>
            <a:off x="-20291" y="-14484"/>
            <a:ext cx="9184582" cy="5172471"/>
          </a:xfrm>
          <a:prstGeom prst="rect">
            <a:avLst/>
          </a:prstGeom>
          <a:noFill/>
          <a:ln>
            <a:noFill/>
          </a:ln>
        </p:spPr>
      </p:pic>
      <p:sp>
        <p:nvSpPr>
          <p:cNvPr id="275" name="Google Shape;275;p60"/>
          <p:cNvSpPr/>
          <p:nvPr/>
        </p:nvSpPr>
        <p:spPr>
          <a:xfrm>
            <a:off x="0" y="-13716"/>
            <a:ext cx="9181800" cy="5172300"/>
          </a:xfrm>
          <a:prstGeom prst="rect">
            <a:avLst/>
          </a:prstGeom>
          <a:solidFill>
            <a:srgbClr val="000000">
              <a:alpha val="498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276" name="Google Shape;276;p60"/>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1" showMasterSp="0">
  <p:cSld name="Photo copy 31">
    <p:spTree>
      <p:nvGrpSpPr>
        <p:cNvPr id="277" name="Shape 277"/>
        <p:cNvGrpSpPr/>
        <p:nvPr/>
      </p:nvGrpSpPr>
      <p:grpSpPr>
        <a:xfrm>
          <a:off x="0" y="0"/>
          <a:ext cx="0" cy="0"/>
          <a:chOff x="0" y="0"/>
          <a:chExt cx="0" cy="0"/>
        </a:xfrm>
      </p:grpSpPr>
      <p:pic>
        <p:nvPicPr>
          <p:cNvPr descr="aerial-view-of-colorful-freight-trains-PQ7J9J8.jpg" id="278" name="Google Shape;278;p61"/>
          <p:cNvPicPr preferRelativeResize="0"/>
          <p:nvPr/>
        </p:nvPicPr>
        <p:blipFill rotWithShape="1">
          <a:blip r:embed="rId2">
            <a:alphaModFix/>
          </a:blip>
          <a:srcRect b="40617" l="19300" r="18879" t="1465"/>
          <a:stretch/>
        </p:blipFill>
        <p:spPr>
          <a:xfrm>
            <a:off x="-64488" y="-38100"/>
            <a:ext cx="9336504" cy="5277613"/>
          </a:xfrm>
          <a:prstGeom prst="rect">
            <a:avLst/>
          </a:prstGeom>
          <a:noFill/>
          <a:ln>
            <a:noFill/>
          </a:ln>
        </p:spPr>
      </p:pic>
      <p:sp>
        <p:nvSpPr>
          <p:cNvPr id="279" name="Google Shape;279;p61"/>
          <p:cNvSpPr/>
          <p:nvPr/>
        </p:nvSpPr>
        <p:spPr>
          <a:xfrm>
            <a:off x="-106259" y="-38100"/>
            <a:ext cx="9378300" cy="5277600"/>
          </a:xfrm>
          <a:prstGeom prst="rect">
            <a:avLst/>
          </a:prstGeom>
          <a:solidFill>
            <a:srgbClr val="000000">
              <a:alpha val="498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280" name="Google Shape;280;p61"/>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pic>
        <p:nvPicPr>
          <p:cNvPr descr="vainu-logo-bitmap-rgb-ver-white.png" id="281" name="Google Shape;281;p61"/>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B">
  <p:cSld name="SECTION_HEADER_1_1">
    <p:bg>
      <p:bgPr>
        <a:blipFill>
          <a:blip r:embed="rId2">
            <a:alphaModFix/>
          </a:blip>
          <a:stretch>
            <a:fillRect/>
          </a:stretch>
        </a:blipFill>
      </p:bgPr>
    </p:bg>
    <p:spTree>
      <p:nvGrpSpPr>
        <p:cNvPr id="28" name="Shape 28"/>
        <p:cNvGrpSpPr/>
        <p:nvPr/>
      </p:nvGrpSpPr>
      <p:grpSpPr>
        <a:xfrm>
          <a:off x="0" y="0"/>
          <a:ext cx="0" cy="0"/>
          <a:chOff x="0" y="0"/>
          <a:chExt cx="0" cy="0"/>
        </a:xfrm>
      </p:grpSpPr>
      <p:sp>
        <p:nvSpPr>
          <p:cNvPr id="29" name="Google Shape;29;p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0" name="Google Shape;30;p7"/>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 name="Google Shape;31;p7"/>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26" showMasterSp="0">
  <p:cSld name="Photo copy 26">
    <p:spTree>
      <p:nvGrpSpPr>
        <p:cNvPr id="282" name="Shape 282"/>
        <p:cNvGrpSpPr/>
        <p:nvPr/>
      </p:nvGrpSpPr>
      <p:grpSpPr>
        <a:xfrm>
          <a:off x="0" y="0"/>
          <a:ext cx="0" cy="0"/>
          <a:chOff x="0" y="0"/>
          <a:chExt cx="0" cy="0"/>
        </a:xfrm>
      </p:grpSpPr>
      <p:pic>
        <p:nvPicPr>
          <p:cNvPr descr="kal-visuals-592091-unsplash (1).jpg" id="283" name="Google Shape;283;p62"/>
          <p:cNvPicPr preferRelativeResize="0"/>
          <p:nvPr/>
        </p:nvPicPr>
        <p:blipFill rotWithShape="1">
          <a:blip r:embed="rId2">
            <a:alphaModFix/>
          </a:blip>
          <a:srcRect b="2384" l="20167" r="20758" t="8970"/>
          <a:stretch/>
        </p:blipFill>
        <p:spPr>
          <a:xfrm>
            <a:off x="3997109" y="-9075"/>
            <a:ext cx="5159914" cy="5161651"/>
          </a:xfrm>
          <a:prstGeom prst="rect">
            <a:avLst/>
          </a:prstGeom>
          <a:noFill/>
          <a:ln>
            <a:noFill/>
          </a:ln>
        </p:spPr>
      </p:pic>
      <p:pic>
        <p:nvPicPr>
          <p:cNvPr descr="vainu-logo-bitmap-rgb-ver-white.png" id="284" name="Google Shape;284;p62"/>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85" name="Google Shape;285;p62"/>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25" showMasterSp="0">
  <p:cSld name="Photo copy 25">
    <p:spTree>
      <p:nvGrpSpPr>
        <p:cNvPr id="286" name="Shape 286"/>
        <p:cNvGrpSpPr/>
        <p:nvPr/>
      </p:nvGrpSpPr>
      <p:grpSpPr>
        <a:xfrm>
          <a:off x="0" y="0"/>
          <a:ext cx="0" cy="0"/>
          <a:chOff x="0" y="0"/>
          <a:chExt cx="0" cy="0"/>
        </a:xfrm>
      </p:grpSpPr>
      <p:pic>
        <p:nvPicPr>
          <p:cNvPr descr="Image" id="287" name="Google Shape;287;p63"/>
          <p:cNvPicPr preferRelativeResize="0"/>
          <p:nvPr/>
        </p:nvPicPr>
        <p:blipFill rotWithShape="1">
          <a:blip r:embed="rId2">
            <a:alphaModFix/>
          </a:blip>
          <a:srcRect b="0" l="46893" r="8535" t="0"/>
          <a:stretch/>
        </p:blipFill>
        <p:spPr>
          <a:xfrm>
            <a:off x="6078058" y="-26144"/>
            <a:ext cx="3090853" cy="5195788"/>
          </a:xfrm>
          <a:prstGeom prst="rect">
            <a:avLst/>
          </a:prstGeom>
          <a:noFill/>
          <a:ln>
            <a:noFill/>
          </a:ln>
        </p:spPr>
      </p:pic>
      <p:pic>
        <p:nvPicPr>
          <p:cNvPr descr="vainu-logo-bitmap-rgb-ver-white.png" id="288" name="Google Shape;288;p63"/>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89" name="Google Shape;289;p6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3" showMasterSp="0">
  <p:cSld name="Photo copy 3">
    <p:spTree>
      <p:nvGrpSpPr>
        <p:cNvPr id="290" name="Shape 290"/>
        <p:cNvGrpSpPr/>
        <p:nvPr/>
      </p:nvGrpSpPr>
      <p:grpSpPr>
        <a:xfrm>
          <a:off x="0" y="0"/>
          <a:ext cx="0" cy="0"/>
          <a:chOff x="0" y="0"/>
          <a:chExt cx="0" cy="0"/>
        </a:xfrm>
      </p:grpSpPr>
      <p:sp>
        <p:nvSpPr>
          <p:cNvPr id="291" name="Google Shape;291;p64"/>
          <p:cNvSpPr/>
          <p:nvPr/>
        </p:nvSpPr>
        <p:spPr>
          <a:xfrm rot="10800000">
            <a:off x="1176547" y="4638325"/>
            <a:ext cx="180198" cy="156708"/>
          </a:xfrm>
          <a:custGeom>
            <a:rect b="b" l="l" r="r" t="t"/>
            <a:pathLst>
              <a:path extrusionOk="0" h="21600" w="21600">
                <a:moveTo>
                  <a:pt x="10800" y="0"/>
                </a:moveTo>
                <a:lnTo>
                  <a:pt x="21600" y="21600"/>
                </a:lnTo>
                <a:lnTo>
                  <a:pt x="0" y="21600"/>
                </a:lnTo>
                <a:close/>
              </a:path>
            </a:pathLst>
          </a:custGeom>
          <a:solidFill>
            <a:srgbClr val="FFFFFF">
              <a:alpha val="9529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Image" id="292" name="Google Shape;292;p64"/>
          <p:cNvPicPr preferRelativeResize="0"/>
          <p:nvPr/>
        </p:nvPicPr>
        <p:blipFill rotWithShape="1">
          <a:blip r:embed="rId2">
            <a:alphaModFix/>
          </a:blip>
          <a:srcRect b="0" l="32177" r="18371" t="0"/>
          <a:stretch/>
        </p:blipFill>
        <p:spPr>
          <a:xfrm>
            <a:off x="5478384" y="-281102"/>
            <a:ext cx="3724468" cy="5019367"/>
          </a:xfrm>
          <a:prstGeom prst="rect">
            <a:avLst/>
          </a:prstGeom>
          <a:noFill/>
          <a:ln>
            <a:noFill/>
          </a:ln>
        </p:spPr>
      </p:pic>
      <p:sp>
        <p:nvSpPr>
          <p:cNvPr id="293" name="Google Shape;293;p64"/>
          <p:cNvSpPr/>
          <p:nvPr/>
        </p:nvSpPr>
        <p:spPr>
          <a:xfrm flipH="1" rot="10800000">
            <a:off x="1175681" y="4667823"/>
            <a:ext cx="142128" cy="123606"/>
          </a:xfrm>
          <a:custGeom>
            <a:rect b="b" l="l" r="r" t="t"/>
            <a:pathLst>
              <a:path extrusionOk="0" h="21600" w="21600">
                <a:moveTo>
                  <a:pt x="10800" y="0"/>
                </a:moveTo>
                <a:lnTo>
                  <a:pt x="21600" y="21600"/>
                </a:lnTo>
                <a:lnTo>
                  <a:pt x="0" y="21600"/>
                </a:lnTo>
                <a:close/>
              </a:path>
            </a:pathLst>
          </a:custGeom>
          <a:solidFill>
            <a:srgbClr val="FEFD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294" name="Google Shape;294;p64"/>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95" name="Google Shape;295;p64"/>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14" showMasterSp="0">
  <p:cSld name="Photo copy 14">
    <p:spTree>
      <p:nvGrpSpPr>
        <p:cNvPr id="296" name="Shape 296"/>
        <p:cNvGrpSpPr/>
        <p:nvPr/>
      </p:nvGrpSpPr>
      <p:grpSpPr>
        <a:xfrm>
          <a:off x="0" y="0"/>
          <a:ext cx="0" cy="0"/>
          <a:chOff x="0" y="0"/>
          <a:chExt cx="0" cy="0"/>
        </a:xfrm>
      </p:grpSpPr>
      <p:pic>
        <p:nvPicPr>
          <p:cNvPr descr="Image" id="297" name="Google Shape;297;p65"/>
          <p:cNvPicPr preferRelativeResize="0"/>
          <p:nvPr/>
        </p:nvPicPr>
        <p:blipFill rotWithShape="1">
          <a:blip r:embed="rId2">
            <a:alphaModFix/>
          </a:blip>
          <a:srcRect b="0" l="32177" r="18371" t="0"/>
          <a:stretch/>
        </p:blipFill>
        <p:spPr>
          <a:xfrm>
            <a:off x="5740843" y="-35933"/>
            <a:ext cx="3448333" cy="4647228"/>
          </a:xfrm>
          <a:prstGeom prst="rect">
            <a:avLst/>
          </a:prstGeom>
          <a:noFill/>
          <a:ln>
            <a:noFill/>
          </a:ln>
        </p:spPr>
      </p:pic>
      <p:pic>
        <p:nvPicPr>
          <p:cNvPr descr="vainu-logo-bitmap-rgb-ver-white.png" id="298" name="Google Shape;298;p65"/>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299" name="Google Shape;299;p65"/>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23" showMasterSp="0">
  <p:cSld name="Photo copy 23">
    <p:spTree>
      <p:nvGrpSpPr>
        <p:cNvPr id="300" name="Shape 300"/>
        <p:cNvGrpSpPr/>
        <p:nvPr/>
      </p:nvGrpSpPr>
      <p:grpSpPr>
        <a:xfrm>
          <a:off x="0" y="0"/>
          <a:ext cx="0" cy="0"/>
          <a:chOff x="0" y="0"/>
          <a:chExt cx="0" cy="0"/>
        </a:xfrm>
      </p:grpSpPr>
      <p:sp>
        <p:nvSpPr>
          <p:cNvPr id="301" name="Google Shape;301;p66"/>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2" showMasterSp="0">
  <p:cSld name="Blank copy 2">
    <p:bg>
      <p:bgPr>
        <a:solidFill>
          <a:srgbClr val="000000"/>
        </a:solidFill>
      </p:bgPr>
    </p:bg>
    <p:spTree>
      <p:nvGrpSpPr>
        <p:cNvPr id="302" name="Shape 302"/>
        <p:cNvGrpSpPr/>
        <p:nvPr/>
      </p:nvGrpSpPr>
      <p:grpSpPr>
        <a:xfrm>
          <a:off x="0" y="0"/>
          <a:ext cx="0" cy="0"/>
          <a:chOff x="0" y="0"/>
          <a:chExt cx="0" cy="0"/>
        </a:xfrm>
      </p:grpSpPr>
      <p:pic>
        <p:nvPicPr>
          <p:cNvPr descr="vainu-logo-bitmap-rgb-ver-white.png" id="303" name="Google Shape;303;p67"/>
          <p:cNvPicPr preferRelativeResize="0"/>
          <p:nvPr/>
        </p:nvPicPr>
        <p:blipFill rotWithShape="1">
          <a:blip r:embed="rId2">
            <a:alphaModFix/>
          </a:blip>
          <a:srcRect b="30315" l="16820" r="16827" t="7421"/>
          <a:stretch/>
        </p:blipFill>
        <p:spPr>
          <a:xfrm>
            <a:off x="8411174" y="227769"/>
            <a:ext cx="476353" cy="447184"/>
          </a:xfrm>
          <a:prstGeom prst="rect">
            <a:avLst/>
          </a:prstGeom>
          <a:noFill/>
          <a:ln>
            <a:noFill/>
          </a:ln>
        </p:spPr>
      </p:pic>
      <p:sp>
        <p:nvSpPr>
          <p:cNvPr id="304" name="Google Shape;304;p67"/>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5" showMasterSp="0">
  <p:cSld name="Photo copy 5">
    <p:bg>
      <p:bgPr>
        <a:blipFill rotWithShape="1">
          <a:blip r:embed="rId2">
            <a:alphaModFix/>
          </a:blip>
          <a:tile algn="tl" flip="none" tx="0" sx="99997" ty="0" sy="99997"/>
        </a:blipFill>
      </p:bgPr>
    </p:bg>
    <p:spTree>
      <p:nvGrpSpPr>
        <p:cNvPr id="305" name="Shape 305"/>
        <p:cNvGrpSpPr/>
        <p:nvPr/>
      </p:nvGrpSpPr>
      <p:grpSpPr>
        <a:xfrm>
          <a:off x="0" y="0"/>
          <a:ext cx="0" cy="0"/>
          <a:chOff x="0" y="0"/>
          <a:chExt cx="0" cy="0"/>
        </a:xfrm>
      </p:grpSpPr>
      <p:sp>
        <p:nvSpPr>
          <p:cNvPr id="306" name="Google Shape;306;p68"/>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py 3">
  <p:cSld name="Blank copy 3">
    <p:spTree>
      <p:nvGrpSpPr>
        <p:cNvPr id="307" name="Shape 307"/>
        <p:cNvGrpSpPr/>
        <p:nvPr/>
      </p:nvGrpSpPr>
      <p:grpSpPr>
        <a:xfrm>
          <a:off x="0" y="0"/>
          <a:ext cx="0" cy="0"/>
          <a:chOff x="0" y="0"/>
          <a:chExt cx="0" cy="0"/>
        </a:xfrm>
      </p:grpSpPr>
      <p:sp>
        <p:nvSpPr>
          <p:cNvPr id="308" name="Google Shape;308;p69"/>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copy 4" showMasterSp="0">
  <p:cSld name="Photo copy 4">
    <p:spTree>
      <p:nvGrpSpPr>
        <p:cNvPr id="309" name="Shape 309"/>
        <p:cNvGrpSpPr/>
        <p:nvPr/>
      </p:nvGrpSpPr>
      <p:grpSpPr>
        <a:xfrm>
          <a:off x="0" y="0"/>
          <a:ext cx="0" cy="0"/>
          <a:chOff x="0" y="0"/>
          <a:chExt cx="0" cy="0"/>
        </a:xfrm>
      </p:grpSpPr>
      <p:pic>
        <p:nvPicPr>
          <p:cNvPr descr="tim-trad-313952-unsplash.jpg" id="310" name="Google Shape;310;p70"/>
          <p:cNvPicPr preferRelativeResize="0"/>
          <p:nvPr/>
        </p:nvPicPr>
        <p:blipFill rotWithShape="1">
          <a:blip r:embed="rId2">
            <a:alphaModFix/>
          </a:blip>
          <a:srcRect b="0" l="0" r="0" t="0"/>
          <a:stretch/>
        </p:blipFill>
        <p:spPr>
          <a:xfrm>
            <a:off x="-27432" y="-66008"/>
            <a:ext cx="9285735" cy="5223225"/>
          </a:xfrm>
          <a:prstGeom prst="rect">
            <a:avLst/>
          </a:prstGeom>
          <a:noFill/>
          <a:ln>
            <a:noFill/>
          </a:ln>
        </p:spPr>
      </p:pic>
      <p:sp>
        <p:nvSpPr>
          <p:cNvPr id="311" name="Google Shape;311;p70"/>
          <p:cNvSpPr/>
          <p:nvPr/>
        </p:nvSpPr>
        <p:spPr>
          <a:xfrm>
            <a:off x="-95134" y="-144507"/>
            <a:ext cx="9353400" cy="5397900"/>
          </a:xfrm>
          <a:prstGeom prst="rect">
            <a:avLst/>
          </a:prstGeom>
          <a:solidFill>
            <a:srgbClr val="000000">
              <a:alpha val="6039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312" name="Google Shape;312;p70"/>
          <p:cNvPicPr preferRelativeResize="0"/>
          <p:nvPr/>
        </p:nvPicPr>
        <p:blipFill rotWithShape="1">
          <a:blip r:embed="rId3">
            <a:alphaModFix/>
          </a:blip>
          <a:srcRect b="30315" l="16820" r="16827" t="7421"/>
          <a:stretch/>
        </p:blipFill>
        <p:spPr>
          <a:xfrm>
            <a:off x="8411174" y="227769"/>
            <a:ext cx="476353" cy="447184"/>
          </a:xfrm>
          <a:prstGeom prst="rect">
            <a:avLst/>
          </a:prstGeom>
          <a:noFill/>
          <a:ln>
            <a:noFill/>
          </a:ln>
        </p:spPr>
      </p:pic>
      <p:sp>
        <p:nvSpPr>
          <p:cNvPr id="313" name="Google Shape;313;p70"/>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900"/>
              <a:buFont typeface="Helvetica Neue Light"/>
              <a:buNone/>
              <a:defRPr b="0" sz="9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A">
  <p:cSld name="SECTION_HEADER_1_1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4" name="Google Shape;34;p8"/>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8"/>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B">
  <p:cSld name="SECTION_HEADER_1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38" name="Google Shape;38;p9"/>
          <p:cNvSpPr/>
          <p:nvPr/>
        </p:nvSpPr>
        <p:spPr>
          <a:xfrm>
            <a:off x="0" y="1166850"/>
            <a:ext cx="4448100" cy="28098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9"/>
          <p:cNvSpPr txBox="1"/>
          <p:nvPr>
            <p:ph type="ctrTitle"/>
          </p:nvPr>
        </p:nvSpPr>
        <p:spPr>
          <a:xfrm>
            <a:off x="528450" y="1149150"/>
            <a:ext cx="3391200" cy="2052600"/>
          </a:xfrm>
          <a:prstGeom prst="rect">
            <a:avLst/>
          </a:prstGeom>
        </p:spPr>
        <p:txBody>
          <a:bodyPr anchorCtr="0" anchor="b" bIns="91425" lIns="91425" spcFirstLastPara="1" rIns="91425" wrap="square" tIns="91425">
            <a:noAutofit/>
          </a:bodyPr>
          <a:lstStyle>
            <a:lvl1pPr lvl="0" rtl="0">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0" name="Google Shape;40;p9"/>
          <p:cNvSpPr txBox="1"/>
          <p:nvPr>
            <p:ph idx="1" type="subTitle"/>
          </p:nvPr>
        </p:nvSpPr>
        <p:spPr>
          <a:xfrm>
            <a:off x="528450" y="3201750"/>
            <a:ext cx="33912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Font typeface="Roboto Light"/>
              <a:buNone/>
              <a:defRPr b="0" sz="2800">
                <a:latin typeface="Roboto Light"/>
                <a:ea typeface="Roboto Light"/>
                <a:cs typeface="Roboto Light"/>
                <a:sym typeface="Roboto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A">
  <p:cSld name="SECTION_HEADER_1_1_1_2">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1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43" name="Google Shape;43;p10"/>
          <p:cNvSpPr/>
          <p:nvPr/>
        </p:nvSpPr>
        <p:spPr>
          <a:xfrm>
            <a:off x="638175" y="0"/>
            <a:ext cx="4072200" cy="2891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0"/>
          <p:cNvSpPr txBox="1"/>
          <p:nvPr>
            <p:ph type="ctrTitle"/>
          </p:nvPr>
        </p:nvSpPr>
        <p:spPr>
          <a:xfrm>
            <a:off x="1014075" y="378600"/>
            <a:ext cx="3357900" cy="20526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theme" Target="../theme/theme2.xml"/><Relationship Id="rId20" Type="http://schemas.openxmlformats.org/officeDocument/2006/relationships/slideLayout" Target="../slideLayouts/slideLayout49.xml"/><Relationship Id="rId22" Type="http://schemas.openxmlformats.org/officeDocument/2006/relationships/slideLayout" Target="../slideLayouts/slideLayout51.xml"/><Relationship Id="rId21" Type="http://schemas.openxmlformats.org/officeDocument/2006/relationships/slideLayout" Target="../slideLayouts/slideLayout50.xml"/><Relationship Id="rId24" Type="http://schemas.openxmlformats.org/officeDocument/2006/relationships/slideLayout" Target="../slideLayouts/slideLayout53.xml"/><Relationship Id="rId23" Type="http://schemas.openxmlformats.org/officeDocument/2006/relationships/slideLayout" Target="../slideLayouts/slideLayout52.xml"/><Relationship Id="rId1" Type="http://schemas.openxmlformats.org/officeDocument/2006/relationships/image" Target="../media/image3.png"/><Relationship Id="rId2" Type="http://schemas.openxmlformats.org/officeDocument/2006/relationships/image" Target="../media/image2.png"/><Relationship Id="rId3" Type="http://schemas.openxmlformats.org/officeDocument/2006/relationships/slideLayout" Target="../slideLayouts/slideLayout32.xml"/><Relationship Id="rId4" Type="http://schemas.openxmlformats.org/officeDocument/2006/relationships/slideLayout" Target="../slideLayouts/slideLayout33.xml"/><Relationship Id="rId9" Type="http://schemas.openxmlformats.org/officeDocument/2006/relationships/slideLayout" Target="../slideLayouts/slideLayout38.xml"/><Relationship Id="rId26" Type="http://schemas.openxmlformats.org/officeDocument/2006/relationships/slideLayout" Target="../slideLayouts/slideLayout55.xml"/><Relationship Id="rId25" Type="http://schemas.openxmlformats.org/officeDocument/2006/relationships/slideLayout" Target="../slideLayouts/slideLayout54.xml"/><Relationship Id="rId28" Type="http://schemas.openxmlformats.org/officeDocument/2006/relationships/slideLayout" Target="../slideLayouts/slideLayout57.xml"/><Relationship Id="rId27" Type="http://schemas.openxmlformats.org/officeDocument/2006/relationships/slideLayout" Target="../slideLayouts/slideLayout56.xml"/><Relationship Id="rId5" Type="http://schemas.openxmlformats.org/officeDocument/2006/relationships/slideLayout" Target="../slideLayouts/slideLayout34.xml"/><Relationship Id="rId6" Type="http://schemas.openxmlformats.org/officeDocument/2006/relationships/slideLayout" Target="../slideLayouts/slideLayout35.xml"/><Relationship Id="rId29" Type="http://schemas.openxmlformats.org/officeDocument/2006/relationships/slideLayout" Target="../slideLayouts/slideLayout58.xml"/><Relationship Id="rId7" Type="http://schemas.openxmlformats.org/officeDocument/2006/relationships/slideLayout" Target="../slideLayouts/slideLayout36.xml"/><Relationship Id="rId8" Type="http://schemas.openxmlformats.org/officeDocument/2006/relationships/slideLayout" Target="../slideLayouts/slideLayout37.xml"/><Relationship Id="rId31" Type="http://schemas.openxmlformats.org/officeDocument/2006/relationships/slideLayout" Target="../slideLayouts/slideLayout60.xml"/><Relationship Id="rId30" Type="http://schemas.openxmlformats.org/officeDocument/2006/relationships/slideLayout" Target="../slideLayouts/slideLayout59.xml"/><Relationship Id="rId11" Type="http://schemas.openxmlformats.org/officeDocument/2006/relationships/slideLayout" Target="../slideLayouts/slideLayout40.xml"/><Relationship Id="rId33" Type="http://schemas.openxmlformats.org/officeDocument/2006/relationships/slideLayout" Target="../slideLayouts/slideLayout62.xml"/><Relationship Id="rId10" Type="http://schemas.openxmlformats.org/officeDocument/2006/relationships/slideLayout" Target="../slideLayouts/slideLayout39.xml"/><Relationship Id="rId32" Type="http://schemas.openxmlformats.org/officeDocument/2006/relationships/slideLayout" Target="../slideLayouts/slideLayout61.xml"/><Relationship Id="rId13" Type="http://schemas.openxmlformats.org/officeDocument/2006/relationships/slideLayout" Target="../slideLayouts/slideLayout42.xml"/><Relationship Id="rId35" Type="http://schemas.openxmlformats.org/officeDocument/2006/relationships/slideLayout" Target="../slideLayouts/slideLayout64.xml"/><Relationship Id="rId12" Type="http://schemas.openxmlformats.org/officeDocument/2006/relationships/slideLayout" Target="../slideLayouts/slideLayout41.xml"/><Relationship Id="rId34" Type="http://schemas.openxmlformats.org/officeDocument/2006/relationships/slideLayout" Target="../slideLayouts/slideLayout63.xml"/><Relationship Id="rId15" Type="http://schemas.openxmlformats.org/officeDocument/2006/relationships/slideLayout" Target="../slideLayouts/slideLayout44.xml"/><Relationship Id="rId37" Type="http://schemas.openxmlformats.org/officeDocument/2006/relationships/slideLayout" Target="../slideLayouts/slideLayout66.xml"/><Relationship Id="rId14" Type="http://schemas.openxmlformats.org/officeDocument/2006/relationships/slideLayout" Target="../slideLayouts/slideLayout43.xml"/><Relationship Id="rId36" Type="http://schemas.openxmlformats.org/officeDocument/2006/relationships/slideLayout" Target="../slideLayouts/slideLayout65.xml"/><Relationship Id="rId17" Type="http://schemas.openxmlformats.org/officeDocument/2006/relationships/slideLayout" Target="../slideLayouts/slideLayout46.xml"/><Relationship Id="rId39" Type="http://schemas.openxmlformats.org/officeDocument/2006/relationships/slideLayout" Target="../slideLayouts/slideLayout68.xml"/><Relationship Id="rId16" Type="http://schemas.openxmlformats.org/officeDocument/2006/relationships/slideLayout" Target="../slideLayouts/slideLayout45.xml"/><Relationship Id="rId38" Type="http://schemas.openxmlformats.org/officeDocument/2006/relationships/slideLayout" Target="../slideLayouts/slideLayout67.xml"/><Relationship Id="rId19" Type="http://schemas.openxmlformats.org/officeDocument/2006/relationships/slideLayout" Target="../slideLayouts/slideLayout48.xml"/><Relationship Id="rId18"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FFFFF"/>
              </a:buClr>
              <a:buSzPts val="3600"/>
              <a:buFont typeface="Roboto Medium"/>
              <a:buNone/>
              <a:defRPr sz="3600">
                <a:solidFill>
                  <a:srgbClr val="FFFFFF"/>
                </a:solidFill>
                <a:latin typeface="Roboto Medium"/>
                <a:ea typeface="Roboto Medium"/>
                <a:cs typeface="Roboto Medium"/>
                <a:sym typeface="Roboto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rgbClr val="FFFFFF"/>
              </a:buClr>
              <a:buSzPts val="1800"/>
              <a:buFont typeface="Roboto Light"/>
              <a:buChar char="●"/>
              <a:defRPr sz="1800">
                <a:solidFill>
                  <a:srgbClr val="FFFFFF"/>
                </a:solidFill>
                <a:latin typeface="Roboto Light"/>
                <a:ea typeface="Roboto Light"/>
                <a:cs typeface="Roboto Light"/>
                <a:sym typeface="Roboto Light"/>
              </a:defRPr>
            </a:lvl1pPr>
            <a:lvl2pPr indent="-317500" lvl="1" marL="9144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2pPr>
            <a:lvl3pPr indent="-317500" lvl="2" marL="13716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3pPr>
            <a:lvl4pPr indent="-317500" lvl="3" marL="18288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4pPr>
            <a:lvl5pPr indent="-317500" lvl="4" marL="22860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5pPr>
            <a:lvl6pPr indent="-317500" lvl="5" marL="27432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6pPr>
            <a:lvl7pPr indent="-317500" lvl="6" marL="32004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7pPr>
            <a:lvl8pPr indent="-317500" lvl="7" marL="3657600">
              <a:lnSpc>
                <a:spcPct val="115000"/>
              </a:lnSpc>
              <a:spcBef>
                <a:spcPts val="1600"/>
              </a:spcBef>
              <a:spcAft>
                <a:spcPts val="0"/>
              </a:spcAft>
              <a:buClr>
                <a:srgbClr val="FFFFFF"/>
              </a:buClr>
              <a:buSzPts val="1400"/>
              <a:buFont typeface="Roboto"/>
              <a:buChar char="○"/>
              <a:defRPr>
                <a:solidFill>
                  <a:srgbClr val="FFFFFF"/>
                </a:solidFill>
                <a:latin typeface="Roboto"/>
                <a:ea typeface="Roboto"/>
                <a:cs typeface="Roboto"/>
                <a:sym typeface="Roboto"/>
              </a:defRPr>
            </a:lvl8pPr>
            <a:lvl9pPr indent="-317500" lvl="8" marL="4114800">
              <a:lnSpc>
                <a:spcPct val="115000"/>
              </a:lnSpc>
              <a:spcBef>
                <a:spcPts val="1600"/>
              </a:spcBef>
              <a:spcAft>
                <a:spcPts val="1600"/>
              </a:spcAft>
              <a:buClr>
                <a:srgbClr val="FFFFFF"/>
              </a:buClr>
              <a:buSzPts val="1400"/>
              <a:buFont typeface="Roboto"/>
              <a:buChar char="■"/>
              <a:defRPr>
                <a:solidFill>
                  <a:srgbClr val="FFFFFF"/>
                </a:solidFill>
                <a:latin typeface="Roboto"/>
                <a:ea typeface="Roboto"/>
                <a:cs typeface="Roboto"/>
                <a:sym typeface="Roboto"/>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rgbClr val="FFFFFF"/>
                </a:solidFill>
                <a:latin typeface="Roboto"/>
                <a:ea typeface="Roboto"/>
                <a:cs typeface="Roboto"/>
                <a:sym typeface="Roboto"/>
              </a:defRPr>
            </a:lvl1pPr>
            <a:lvl2pPr lvl="1" algn="r">
              <a:buNone/>
              <a:defRPr sz="1300">
                <a:solidFill>
                  <a:srgbClr val="FFFFFF"/>
                </a:solidFill>
                <a:latin typeface="Roboto"/>
                <a:ea typeface="Roboto"/>
                <a:cs typeface="Roboto"/>
                <a:sym typeface="Roboto"/>
              </a:defRPr>
            </a:lvl2pPr>
            <a:lvl3pPr lvl="2" algn="r">
              <a:buNone/>
              <a:defRPr sz="1300">
                <a:solidFill>
                  <a:srgbClr val="FFFFFF"/>
                </a:solidFill>
                <a:latin typeface="Roboto"/>
                <a:ea typeface="Roboto"/>
                <a:cs typeface="Roboto"/>
                <a:sym typeface="Roboto"/>
              </a:defRPr>
            </a:lvl3pPr>
            <a:lvl4pPr lvl="3" algn="r">
              <a:buNone/>
              <a:defRPr sz="1300">
                <a:solidFill>
                  <a:srgbClr val="FFFFFF"/>
                </a:solidFill>
                <a:latin typeface="Roboto"/>
                <a:ea typeface="Roboto"/>
                <a:cs typeface="Roboto"/>
                <a:sym typeface="Roboto"/>
              </a:defRPr>
            </a:lvl4pPr>
            <a:lvl5pPr lvl="4" algn="r">
              <a:buNone/>
              <a:defRPr sz="1300">
                <a:solidFill>
                  <a:srgbClr val="FFFFFF"/>
                </a:solidFill>
                <a:latin typeface="Roboto"/>
                <a:ea typeface="Roboto"/>
                <a:cs typeface="Roboto"/>
                <a:sym typeface="Roboto"/>
              </a:defRPr>
            </a:lvl5pPr>
            <a:lvl6pPr lvl="5" algn="r">
              <a:buNone/>
              <a:defRPr sz="1300">
                <a:solidFill>
                  <a:srgbClr val="FFFFFF"/>
                </a:solidFill>
                <a:latin typeface="Roboto"/>
                <a:ea typeface="Roboto"/>
                <a:cs typeface="Roboto"/>
                <a:sym typeface="Roboto"/>
              </a:defRPr>
            </a:lvl6pPr>
            <a:lvl7pPr lvl="6" algn="r">
              <a:buNone/>
              <a:defRPr sz="1300">
                <a:solidFill>
                  <a:srgbClr val="FFFFFF"/>
                </a:solidFill>
                <a:latin typeface="Roboto"/>
                <a:ea typeface="Roboto"/>
                <a:cs typeface="Roboto"/>
                <a:sym typeface="Roboto"/>
              </a:defRPr>
            </a:lvl7pPr>
            <a:lvl8pPr lvl="7" algn="r">
              <a:buNone/>
              <a:defRPr sz="1300">
                <a:solidFill>
                  <a:srgbClr val="FFFFFF"/>
                </a:solidFill>
                <a:latin typeface="Roboto"/>
                <a:ea typeface="Roboto"/>
                <a:cs typeface="Roboto"/>
                <a:sym typeface="Roboto"/>
              </a:defRPr>
            </a:lvl8pPr>
            <a:lvl9pPr lvl="8" algn="r">
              <a:buNone/>
              <a:defRPr sz="1300">
                <a:solidFill>
                  <a:srgbClr val="FFFFFF"/>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4" name="Shape 134"/>
        <p:cNvGrpSpPr/>
        <p:nvPr/>
      </p:nvGrpSpPr>
      <p:grpSpPr>
        <a:xfrm>
          <a:off x="0" y="0"/>
          <a:ext cx="0" cy="0"/>
          <a:chOff x="0" y="0"/>
          <a:chExt cx="0" cy="0"/>
        </a:xfrm>
      </p:grpSpPr>
      <p:pic>
        <p:nvPicPr>
          <p:cNvPr descr="videoblocks-long-bridge-over-a-lake-in-heinola-finland-revealing-nordic-landscape-houses-cars_rdlfrdbo5q_thumbnail-full01.png" id="135" name="Google Shape;135;p33"/>
          <p:cNvPicPr preferRelativeResize="0"/>
          <p:nvPr/>
        </p:nvPicPr>
        <p:blipFill rotWithShape="1">
          <a:blip r:embed="rId1">
            <a:alphaModFix/>
          </a:blip>
          <a:srcRect b="0" l="0" r="0" t="0"/>
          <a:stretch/>
        </p:blipFill>
        <p:spPr>
          <a:xfrm>
            <a:off x="0" y="0"/>
            <a:ext cx="9144000" cy="5143500"/>
          </a:xfrm>
          <a:prstGeom prst="rect">
            <a:avLst/>
          </a:prstGeom>
          <a:noFill/>
          <a:ln>
            <a:noFill/>
          </a:ln>
        </p:spPr>
      </p:pic>
      <p:sp>
        <p:nvSpPr>
          <p:cNvPr id="136" name="Google Shape;136;p33"/>
          <p:cNvSpPr/>
          <p:nvPr/>
        </p:nvSpPr>
        <p:spPr>
          <a:xfrm>
            <a:off x="-18895" y="2544"/>
            <a:ext cx="9181800" cy="5138400"/>
          </a:xfrm>
          <a:prstGeom prst="rect">
            <a:avLst/>
          </a:prstGeom>
          <a:solidFill>
            <a:srgbClr val="000000">
              <a:alpha val="34900"/>
            </a:srgbClr>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pic>
        <p:nvPicPr>
          <p:cNvPr descr="vainu-logo-bitmap-rgb-ver-white.png" id="137" name="Google Shape;137;p33"/>
          <p:cNvPicPr preferRelativeResize="0"/>
          <p:nvPr/>
        </p:nvPicPr>
        <p:blipFill rotWithShape="1">
          <a:blip r:embed="rId2">
            <a:alphaModFix/>
          </a:blip>
          <a:srcRect b="30315" l="16820" r="16827" t="7421"/>
          <a:stretch/>
        </p:blipFill>
        <p:spPr>
          <a:xfrm>
            <a:off x="8411174" y="227769"/>
            <a:ext cx="476353" cy="447184"/>
          </a:xfrm>
          <a:prstGeom prst="rect">
            <a:avLst/>
          </a:prstGeom>
          <a:noFill/>
          <a:ln>
            <a:noFill/>
          </a:ln>
        </p:spPr>
      </p:pic>
      <p:sp>
        <p:nvSpPr>
          <p:cNvPr id="138" name="Google Shape;138;p33"/>
          <p:cNvSpPr txBox="1"/>
          <p:nvPr>
            <p:ph type="title"/>
          </p:nvPr>
        </p:nvSpPr>
        <p:spPr>
          <a:xfrm>
            <a:off x="633413" y="133350"/>
            <a:ext cx="7877100" cy="857400"/>
          </a:xfrm>
          <a:prstGeom prst="rect">
            <a:avLst/>
          </a:prstGeom>
          <a:noFill/>
          <a:ln>
            <a:noFill/>
          </a:ln>
        </p:spPr>
        <p:txBody>
          <a:bodyPr anchorCtr="0" anchor="ctr" bIns="19050" lIns="19050" spcFirstLastPara="1" rIns="19050" wrap="square" tIns="19050">
            <a:noAutofit/>
          </a:bodyPr>
          <a:lstStyle>
            <a:lvl1pPr lvl="0"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4200"/>
              <a:buFont typeface="Helvetica Neue"/>
              <a:buNone/>
              <a:defRPr b="0" i="0" sz="4200" u="none" cap="none" strike="noStrike">
                <a:solidFill>
                  <a:srgbClr val="000000"/>
                </a:solidFill>
                <a:latin typeface="Helvetica Neue"/>
                <a:ea typeface="Helvetica Neue"/>
                <a:cs typeface="Helvetica Neue"/>
                <a:sym typeface="Helvetica Neue"/>
              </a:defRPr>
            </a:lvl9pPr>
          </a:lstStyle>
          <a:p/>
        </p:txBody>
      </p:sp>
      <p:sp>
        <p:nvSpPr>
          <p:cNvPr id="139" name="Google Shape;139;p33"/>
          <p:cNvSpPr txBox="1"/>
          <p:nvPr>
            <p:ph idx="1" type="body"/>
          </p:nvPr>
        </p:nvSpPr>
        <p:spPr>
          <a:xfrm>
            <a:off x="633413" y="1181100"/>
            <a:ext cx="7877100" cy="3486300"/>
          </a:xfrm>
          <a:prstGeom prst="rect">
            <a:avLst/>
          </a:prstGeom>
          <a:noFill/>
          <a:ln>
            <a:noFill/>
          </a:ln>
        </p:spPr>
        <p:txBody>
          <a:bodyPr anchorCtr="0" anchor="ctr" bIns="19050" lIns="19050" spcFirstLastPara="1" rIns="19050" wrap="square" tIns="19050">
            <a:noAutofit/>
          </a:bodyPr>
          <a:lstStyle>
            <a:lvl1pPr indent="-374650" lvl="0" marL="4572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1pPr>
            <a:lvl2pPr indent="-374650" lvl="1" marL="9144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2pPr>
            <a:lvl3pPr indent="-374650" lvl="2" marL="13716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3pPr>
            <a:lvl4pPr indent="-374650" lvl="3" marL="18288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4pPr>
            <a:lvl5pPr indent="-374650" lvl="4" marL="22860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5pPr>
            <a:lvl6pPr indent="-374650" lvl="5" marL="27432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6pPr>
            <a:lvl7pPr indent="-374650" lvl="6" marL="32004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7pPr>
            <a:lvl8pPr indent="-374650" lvl="7" marL="36576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8pPr>
            <a:lvl9pPr indent="-374650" lvl="8" marL="4114800" marR="0" rtl="0" algn="l">
              <a:lnSpc>
                <a:spcPct val="100000"/>
              </a:lnSpc>
              <a:spcBef>
                <a:spcPts val="2200"/>
              </a:spcBef>
              <a:spcAft>
                <a:spcPts val="0"/>
              </a:spcAft>
              <a:buClr>
                <a:srgbClr val="000000"/>
              </a:buClr>
              <a:buSzPts val="2300"/>
              <a:buFont typeface="Helvetica Neue"/>
              <a:buChar char="•"/>
              <a:defRPr b="0" i="0" sz="1800" u="none" cap="none" strike="noStrike">
                <a:solidFill>
                  <a:srgbClr val="000000"/>
                </a:solidFill>
                <a:latin typeface="Helvetica Neue"/>
                <a:ea typeface="Helvetica Neue"/>
                <a:cs typeface="Helvetica Neue"/>
                <a:sym typeface="Helvetica Neue"/>
              </a:defRPr>
            </a:lvl9pPr>
          </a:lstStyle>
          <a:p/>
        </p:txBody>
      </p:sp>
      <p:sp>
        <p:nvSpPr>
          <p:cNvPr id="140" name="Google Shape;140;p33"/>
          <p:cNvSpPr txBox="1"/>
          <p:nvPr>
            <p:ph idx="12" type="sldNum"/>
          </p:nvPr>
        </p:nvSpPr>
        <p:spPr>
          <a:xfrm>
            <a:off x="4484637" y="4905375"/>
            <a:ext cx="170100" cy="1728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900"/>
              <a:buFont typeface="Helvetica Neue Light"/>
              <a:buNone/>
              <a:defRPr b="0" i="0" sz="9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6.png"/><Relationship Id="rId5" Type="http://schemas.openxmlformats.org/officeDocument/2006/relationships/image" Target="../media/image49.png"/><Relationship Id="rId6" Type="http://schemas.openxmlformats.org/officeDocument/2006/relationships/image" Target="../media/image39.png"/><Relationship Id="rId7"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7.xml"/><Relationship Id="rId3" Type="http://schemas.openxmlformats.org/officeDocument/2006/relationships/image" Target="../media/image5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56.png"/><Relationship Id="rId4" Type="http://schemas.openxmlformats.org/officeDocument/2006/relationships/image" Target="../media/image55.png"/><Relationship Id="rId5"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9.xml"/><Relationship Id="rId3"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 Id="rId3"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2.xml"/><Relationship Id="rId3" Type="http://schemas.openxmlformats.org/officeDocument/2006/relationships/hyperlink" Target="https://www.vainu.com/blog" TargetMode="External"/><Relationship Id="rId4" Type="http://schemas.openxmlformats.org/officeDocument/2006/relationships/hyperlink" Target="https://www.vainu.com/resources/real-time-sales-master-class/" TargetMode="External"/><Relationship Id="rId5" Type="http://schemas.openxmlformats.org/officeDocument/2006/relationships/hyperlink" Target="https://www.vainu.com/resources/ebook/account-based-marketing/" TargetMode="External"/><Relationship Id="rId6" Type="http://schemas.openxmlformats.org/officeDocument/2006/relationships/hyperlink" Target="https://www.vainu.com/resources/template/sales-marketing-sla/"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3.xml"/><Relationship Id="rId3" Type="http://schemas.openxmlformats.org/officeDocument/2006/relationships/hyperlink" Target="https://www.vainu.com/" TargetMode="Externa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71"/>
          <p:cNvSpPr txBox="1"/>
          <p:nvPr>
            <p:ph type="ctrTitle"/>
          </p:nvPr>
        </p:nvSpPr>
        <p:spPr>
          <a:xfrm>
            <a:off x="936475" y="1545450"/>
            <a:ext cx="7536000" cy="3136800"/>
          </a:xfrm>
          <a:prstGeom prst="rect">
            <a:avLst/>
          </a:prstGeom>
        </p:spPr>
        <p:txBody>
          <a:bodyPr anchorCtr="0" anchor="ctr" bIns="91425" lIns="91425" spcFirstLastPara="1" rIns="91425" wrap="square" tIns="91425">
            <a:noAutofit/>
          </a:bodyPr>
          <a:lstStyle/>
          <a:p>
            <a:pPr indent="0" lvl="0" marL="0" rtl="0" algn="l">
              <a:lnSpc>
                <a:spcPct val="90000"/>
              </a:lnSpc>
              <a:spcBef>
                <a:spcPts val="0"/>
              </a:spcBef>
              <a:spcAft>
                <a:spcPts val="0"/>
              </a:spcAft>
              <a:buNone/>
            </a:pPr>
            <a:r>
              <a:rPr lang="en-GB"/>
              <a:t>Data-driven</a:t>
            </a:r>
            <a:endParaRPr/>
          </a:p>
          <a:p>
            <a:pPr indent="0" lvl="0" marL="0" rtl="0" algn="l">
              <a:lnSpc>
                <a:spcPct val="90000"/>
              </a:lnSpc>
              <a:spcBef>
                <a:spcPts val="0"/>
              </a:spcBef>
              <a:spcAft>
                <a:spcPts val="0"/>
              </a:spcAft>
              <a:buNone/>
            </a:pPr>
            <a:r>
              <a:rPr lang="en-GB"/>
              <a:t>Marketing </a:t>
            </a:r>
            <a:r>
              <a:rPr lang="en-GB"/>
              <a:t>Playbook</a:t>
            </a:r>
            <a:br>
              <a:rPr lang="en-GB"/>
            </a:br>
            <a:r>
              <a:rPr lang="en-GB"/>
              <a:t>Template</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lang="en-GB" sz="4000"/>
              <a:t>[ Insert Company Name ]</a:t>
            </a:r>
            <a:endParaRPr sz="4000"/>
          </a:p>
          <a:p>
            <a:pPr indent="0" lvl="0" marL="0" rtl="0" algn="l">
              <a:lnSpc>
                <a:spcPct val="90000"/>
              </a:lnSpc>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80"/>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407" name="Google Shape;407;p80"/>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Routines</a:t>
            </a:r>
            <a:endParaRPr/>
          </a:p>
        </p:txBody>
      </p:sp>
      <p:sp>
        <p:nvSpPr>
          <p:cNvPr id="408" name="Google Shape;408;p80"/>
          <p:cNvSpPr txBox="1"/>
          <p:nvPr>
            <p:ph idx="1" type="body"/>
          </p:nvPr>
        </p:nvSpPr>
        <p:spPr>
          <a:xfrm>
            <a:off x="673075" y="1236675"/>
            <a:ext cx="43593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400">
                <a:solidFill>
                  <a:srgbClr val="434343"/>
                </a:solidFill>
                <a:latin typeface="Roboto"/>
                <a:ea typeface="Roboto"/>
                <a:cs typeface="Roboto"/>
                <a:sym typeface="Roboto"/>
              </a:rPr>
              <a:t>[ List your day-to-day activities and main routines. ]</a:t>
            </a:r>
            <a:endParaRPr b="1" sz="1400">
              <a:solidFill>
                <a:schemeClr val="dk1"/>
              </a:solidFill>
              <a:latin typeface="Roboto"/>
              <a:ea typeface="Roboto"/>
              <a:cs typeface="Roboto"/>
              <a:sym typeface="Roboto"/>
            </a:endParaRPr>
          </a:p>
          <a:p>
            <a:pPr indent="-292100" lvl="0" marL="457200" rtl="0" algn="l">
              <a:spcBef>
                <a:spcPts val="1600"/>
              </a:spcBef>
              <a:spcAft>
                <a:spcPts val="0"/>
              </a:spcAft>
              <a:buSzPts val="1000"/>
              <a:buAutoNum type="arabicPeriod"/>
            </a:pPr>
            <a:r>
              <a:rPr lang="en-GB" sz="1000">
                <a:solidFill>
                  <a:schemeClr val="dk1"/>
                </a:solidFill>
              </a:rPr>
              <a:t>Monthly reporting on key metrics: revenue, demo requests / no-touch signups, new contacts, website traffic.</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Continuously optimizing the website for relevant keywords in search engines.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Producing new case studies as sourced by Customer Success.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Educating our customer base on updates to our product offering.</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Routinely sharing new content: newsletter, blog posts, downloadable resources etc.</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Routinely updating existing content to keep it relevant and boost SEO.</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Uphold behavior-based automated email workflows for both prospects and customers.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Share different content types across our social media channels.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Run campaigns to get into other people’s channels.</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Run paid ad campaigns where it has a positive ROI.</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Support internal stakeholders with how to communicate effectively and correctly.</a:t>
            </a:r>
            <a:endParaRPr sz="1000">
              <a:solidFill>
                <a:schemeClr val="dk1"/>
              </a:solidFill>
            </a:endParaRPr>
          </a:p>
          <a:p>
            <a:pPr indent="-292100" lvl="0" marL="457200" rtl="0" algn="l">
              <a:spcBef>
                <a:spcPts val="0"/>
              </a:spcBef>
              <a:spcAft>
                <a:spcPts val="0"/>
              </a:spcAft>
              <a:buClr>
                <a:schemeClr val="dk1"/>
              </a:buClr>
              <a:buSzPts val="1000"/>
              <a:buAutoNum type="arabicPeriod"/>
            </a:pPr>
            <a:r>
              <a:rPr lang="en-GB" sz="1000">
                <a:solidFill>
                  <a:schemeClr val="dk1"/>
                </a:solidFill>
              </a:rPr>
              <a:t>Localize communications to best serve our local markets.</a:t>
            </a:r>
            <a:endParaRPr b="1" i="1" sz="1700">
              <a:latin typeface="Roboto"/>
              <a:ea typeface="Roboto"/>
              <a:cs typeface="Roboto"/>
              <a:sym typeface="Roboto"/>
            </a:endParaRPr>
          </a:p>
          <a:p>
            <a:pPr indent="0" lvl="0" marL="0" rtl="0" algn="l">
              <a:spcBef>
                <a:spcPts val="1600"/>
              </a:spcBef>
              <a:spcAft>
                <a:spcPts val="1600"/>
              </a:spcAft>
              <a:buNone/>
            </a:pPr>
            <a:r>
              <a:t/>
            </a:r>
            <a:endParaRPr/>
          </a:p>
        </p:txBody>
      </p:sp>
      <p:pic>
        <p:nvPicPr>
          <p:cNvPr id="409" name="Google Shape;409;p80"/>
          <p:cNvPicPr preferRelativeResize="0"/>
          <p:nvPr/>
        </p:nvPicPr>
        <p:blipFill rotWithShape="1">
          <a:blip r:embed="rId3">
            <a:alphaModFix/>
          </a:blip>
          <a:srcRect b="0" l="0" r="0" t="3241"/>
          <a:stretch/>
        </p:blipFill>
        <p:spPr>
          <a:xfrm>
            <a:off x="5563450" y="0"/>
            <a:ext cx="3364875" cy="4386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81"/>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415" name="Google Shape;415;p8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Brand consistency</a:t>
            </a:r>
            <a:endParaRPr/>
          </a:p>
        </p:txBody>
      </p:sp>
      <p:sp>
        <p:nvSpPr>
          <p:cNvPr id="416" name="Google Shape;416;p81"/>
          <p:cNvSpPr txBox="1"/>
          <p:nvPr>
            <p:ph idx="1" type="body"/>
          </p:nvPr>
        </p:nvSpPr>
        <p:spPr>
          <a:xfrm>
            <a:off x="673075" y="1389075"/>
            <a:ext cx="45495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400">
                <a:solidFill>
                  <a:srgbClr val="434343"/>
                </a:solidFill>
                <a:latin typeface="Roboto"/>
                <a:ea typeface="Roboto"/>
                <a:cs typeface="Roboto"/>
                <a:sym typeface="Roboto"/>
              </a:rPr>
              <a:t>[ Your tone and voice. Ensure brand guidelines and your content style guide are clear. ]</a:t>
            </a:r>
            <a:endParaRPr b="1" sz="1400">
              <a:latin typeface="Roboto"/>
              <a:ea typeface="Roboto"/>
              <a:cs typeface="Roboto"/>
              <a:sym typeface="Roboto"/>
            </a:endParaRPr>
          </a:p>
          <a:p>
            <a:pPr indent="0" lvl="0" marL="0" rtl="0" algn="l">
              <a:spcBef>
                <a:spcPts val="1600"/>
              </a:spcBef>
              <a:spcAft>
                <a:spcPts val="0"/>
              </a:spcAft>
              <a:buNone/>
            </a:pPr>
            <a:r>
              <a:rPr lang="en-GB" sz="1400"/>
              <a:t>When it comes to building a memorable brand, it’s all about consistency. Giving the audience a consistent experience builds loyalty and trust.</a:t>
            </a:r>
            <a:endParaRPr sz="1400"/>
          </a:p>
          <a:p>
            <a:pPr indent="0" lvl="0" marL="0" rtl="0" algn="l">
              <a:spcBef>
                <a:spcPts val="1600"/>
              </a:spcBef>
              <a:spcAft>
                <a:spcPts val="0"/>
              </a:spcAft>
              <a:buNone/>
            </a:pPr>
            <a:r>
              <a:rPr lang="en-GB" sz="1400"/>
              <a:t>Our voice and tone expresses</a:t>
            </a:r>
            <a:r>
              <a:rPr b="1" lang="en-GB" sz="1400">
                <a:latin typeface="Roboto"/>
                <a:ea typeface="Roboto"/>
                <a:cs typeface="Roboto"/>
                <a:sym typeface="Roboto"/>
              </a:rPr>
              <a:t> </a:t>
            </a:r>
            <a:r>
              <a:rPr b="1" lang="en-GB" sz="1400">
                <a:solidFill>
                  <a:srgbClr val="434343"/>
                </a:solidFill>
                <a:latin typeface="Roboto"/>
                <a:ea typeface="Roboto"/>
                <a:cs typeface="Roboto"/>
                <a:sym typeface="Roboto"/>
              </a:rPr>
              <a:t>[ Insert your company ]</a:t>
            </a:r>
            <a:r>
              <a:rPr lang="en-GB" sz="1400">
                <a:solidFill>
                  <a:srgbClr val="434343"/>
                </a:solidFill>
              </a:rPr>
              <a:t> </a:t>
            </a:r>
            <a:r>
              <a:rPr lang="en-GB" sz="1400"/>
              <a:t>values and way of thinking. It tells who we are as a company today.</a:t>
            </a:r>
            <a:endParaRPr sz="1400"/>
          </a:p>
          <a:p>
            <a:pPr indent="0" lvl="0" marL="0" rtl="0" algn="l">
              <a:spcBef>
                <a:spcPts val="1200"/>
              </a:spcBef>
              <a:spcAft>
                <a:spcPts val="1600"/>
              </a:spcAft>
              <a:buNone/>
            </a:pPr>
            <a:r>
              <a:rPr lang="en-GB" sz="1400"/>
              <a:t>Our brand guidelines and content style guide provide clarification to everyone within Vainu on what content rules to follow in order to keep everyone’s tone of voice on the same page.</a:t>
            </a:r>
            <a:endParaRPr/>
          </a:p>
        </p:txBody>
      </p:sp>
      <p:pic>
        <p:nvPicPr>
          <p:cNvPr descr="Image" id="417" name="Google Shape;417;p81"/>
          <p:cNvPicPr preferRelativeResize="0"/>
          <p:nvPr/>
        </p:nvPicPr>
        <p:blipFill rotWithShape="1">
          <a:blip r:embed="rId3">
            <a:alphaModFix/>
          </a:blip>
          <a:srcRect b="0" l="46893" r="8535" t="2515"/>
          <a:stretch/>
        </p:blipFill>
        <p:spPr>
          <a:xfrm>
            <a:off x="5862375" y="0"/>
            <a:ext cx="3065950" cy="43860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82"/>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solidFill>
                  <a:srgbClr val="FFFFFF"/>
                </a:solidFill>
              </a:rPr>
              <a:t>‹#›</a:t>
            </a:fld>
            <a:endParaRPr sz="1300">
              <a:solidFill>
                <a:srgbClr val="FFFFFF"/>
              </a:solidFill>
              <a:latin typeface="Roboto"/>
              <a:ea typeface="Roboto"/>
              <a:cs typeface="Roboto"/>
              <a:sym typeface="Roboto"/>
            </a:endParaRPr>
          </a:p>
        </p:txBody>
      </p:sp>
      <p:sp>
        <p:nvSpPr>
          <p:cNvPr id="423" name="Google Shape;423;p82"/>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Our tech stack</a:t>
            </a:r>
            <a:endParaRPr/>
          </a:p>
        </p:txBody>
      </p:sp>
      <p:sp>
        <p:nvSpPr>
          <p:cNvPr id="424" name="Google Shape;424;p82"/>
          <p:cNvSpPr txBox="1"/>
          <p:nvPr>
            <p:ph idx="4294967295" type="body"/>
          </p:nvPr>
        </p:nvSpPr>
        <p:spPr>
          <a:xfrm>
            <a:off x="673075" y="1329025"/>
            <a:ext cx="1698600" cy="912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GB" sz="1200">
                <a:solidFill>
                  <a:schemeClr val="lt1"/>
                </a:solidFill>
              </a:rPr>
              <a:t>We use a modern stack of digital tools to make sure we’re efficient throughout the process. Here are your daily workhorses:</a:t>
            </a:r>
            <a:endParaRPr sz="1200"/>
          </a:p>
        </p:txBody>
      </p:sp>
      <p:pic>
        <p:nvPicPr>
          <p:cNvPr id="425" name="Google Shape;425;p82"/>
          <p:cNvPicPr preferRelativeResize="0"/>
          <p:nvPr/>
        </p:nvPicPr>
        <p:blipFill>
          <a:blip r:embed="rId3">
            <a:alphaModFix/>
          </a:blip>
          <a:stretch>
            <a:fillRect/>
          </a:stretch>
        </p:blipFill>
        <p:spPr>
          <a:xfrm>
            <a:off x="7200738" y="1564163"/>
            <a:ext cx="1050673" cy="236100"/>
          </a:xfrm>
          <a:prstGeom prst="rect">
            <a:avLst/>
          </a:prstGeom>
          <a:noFill/>
          <a:ln>
            <a:noFill/>
          </a:ln>
        </p:spPr>
      </p:pic>
      <p:pic>
        <p:nvPicPr>
          <p:cNvPr id="426" name="Google Shape;426;p82"/>
          <p:cNvPicPr preferRelativeResize="0"/>
          <p:nvPr/>
        </p:nvPicPr>
        <p:blipFill>
          <a:blip r:embed="rId4">
            <a:alphaModFix/>
          </a:blip>
          <a:stretch>
            <a:fillRect/>
          </a:stretch>
        </p:blipFill>
        <p:spPr>
          <a:xfrm>
            <a:off x="3464950" y="1421663"/>
            <a:ext cx="1341599" cy="521077"/>
          </a:xfrm>
          <a:prstGeom prst="rect">
            <a:avLst/>
          </a:prstGeom>
          <a:noFill/>
          <a:ln>
            <a:noFill/>
          </a:ln>
        </p:spPr>
      </p:pic>
      <p:pic>
        <p:nvPicPr>
          <p:cNvPr id="427" name="Google Shape;427;p82"/>
          <p:cNvPicPr preferRelativeResize="0"/>
          <p:nvPr/>
        </p:nvPicPr>
        <p:blipFill>
          <a:blip r:embed="rId5">
            <a:alphaModFix/>
          </a:blip>
          <a:stretch>
            <a:fillRect/>
          </a:stretch>
        </p:blipFill>
        <p:spPr>
          <a:xfrm>
            <a:off x="3286451" y="2923362"/>
            <a:ext cx="1698604" cy="706350"/>
          </a:xfrm>
          <a:prstGeom prst="rect">
            <a:avLst/>
          </a:prstGeom>
          <a:noFill/>
          <a:ln>
            <a:noFill/>
          </a:ln>
        </p:spPr>
      </p:pic>
      <p:pic>
        <p:nvPicPr>
          <p:cNvPr id="428" name="Google Shape;428;p82"/>
          <p:cNvPicPr preferRelativeResize="0"/>
          <p:nvPr/>
        </p:nvPicPr>
        <p:blipFill>
          <a:blip r:embed="rId6">
            <a:alphaModFix/>
          </a:blip>
          <a:stretch>
            <a:fillRect/>
          </a:stretch>
        </p:blipFill>
        <p:spPr>
          <a:xfrm>
            <a:off x="5231863" y="2970450"/>
            <a:ext cx="1495250" cy="612175"/>
          </a:xfrm>
          <a:prstGeom prst="rect">
            <a:avLst/>
          </a:prstGeom>
          <a:noFill/>
          <a:ln>
            <a:noFill/>
          </a:ln>
        </p:spPr>
      </p:pic>
      <p:sp>
        <p:nvSpPr>
          <p:cNvPr id="429" name="Google Shape;429;p82"/>
          <p:cNvSpPr txBox="1"/>
          <p:nvPr/>
        </p:nvSpPr>
        <p:spPr>
          <a:xfrm>
            <a:off x="3334450" y="3582625"/>
            <a:ext cx="1602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Roboto Light"/>
                <a:ea typeface="Roboto Light"/>
                <a:cs typeface="Roboto Light"/>
                <a:sym typeface="Roboto Light"/>
              </a:rPr>
              <a:t>Our sales intelligence tool—how we know who to target and when.</a:t>
            </a:r>
            <a:endParaRPr sz="1000">
              <a:solidFill>
                <a:srgbClr val="FFFFFF"/>
              </a:solidFill>
              <a:latin typeface="Roboto Light"/>
              <a:ea typeface="Roboto Light"/>
              <a:cs typeface="Roboto Light"/>
              <a:sym typeface="Roboto Light"/>
            </a:endParaRPr>
          </a:p>
        </p:txBody>
      </p:sp>
      <p:sp>
        <p:nvSpPr>
          <p:cNvPr id="430" name="Google Shape;430;p82"/>
          <p:cNvSpPr txBox="1"/>
          <p:nvPr/>
        </p:nvSpPr>
        <p:spPr>
          <a:xfrm>
            <a:off x="5178163" y="2072527"/>
            <a:ext cx="1602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Roboto Light"/>
                <a:ea typeface="Roboto Light"/>
                <a:cs typeface="Roboto Light"/>
                <a:sym typeface="Roboto Light"/>
              </a:rPr>
              <a:t>Our SEO tool—where we optimize our content to get more traffic from search engines.</a:t>
            </a:r>
            <a:endParaRPr sz="1000">
              <a:solidFill>
                <a:srgbClr val="FFFFFF"/>
              </a:solidFill>
              <a:latin typeface="Roboto Light"/>
              <a:ea typeface="Roboto Light"/>
              <a:cs typeface="Roboto Light"/>
              <a:sym typeface="Roboto Light"/>
            </a:endParaRPr>
          </a:p>
        </p:txBody>
      </p:sp>
      <p:sp>
        <p:nvSpPr>
          <p:cNvPr id="431" name="Google Shape;431;p82"/>
          <p:cNvSpPr txBox="1"/>
          <p:nvPr/>
        </p:nvSpPr>
        <p:spPr>
          <a:xfrm>
            <a:off x="3286450" y="2072525"/>
            <a:ext cx="1698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Roboto Light"/>
                <a:ea typeface="Roboto Light"/>
                <a:cs typeface="Roboto Light"/>
                <a:sym typeface="Roboto Light"/>
              </a:rPr>
              <a:t>Our marketing automation platform—where we attract and nurture inbound leads.</a:t>
            </a:r>
            <a:endParaRPr sz="1000">
              <a:solidFill>
                <a:srgbClr val="FFFFFF"/>
              </a:solidFill>
              <a:latin typeface="Roboto Light"/>
              <a:ea typeface="Roboto Light"/>
              <a:cs typeface="Roboto Light"/>
              <a:sym typeface="Roboto Light"/>
            </a:endParaRPr>
          </a:p>
        </p:txBody>
      </p:sp>
      <p:sp>
        <p:nvSpPr>
          <p:cNvPr id="432" name="Google Shape;432;p82"/>
          <p:cNvSpPr txBox="1"/>
          <p:nvPr/>
        </p:nvSpPr>
        <p:spPr>
          <a:xfrm>
            <a:off x="6876763" y="2072525"/>
            <a:ext cx="1698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Roboto Light"/>
                <a:ea typeface="Roboto Light"/>
                <a:cs typeface="Roboto Light"/>
                <a:sym typeface="Roboto Light"/>
              </a:rPr>
              <a:t>Our online meeting tool—how we present our offering remotely.</a:t>
            </a:r>
            <a:endParaRPr sz="1000">
              <a:solidFill>
                <a:srgbClr val="FFFFFF"/>
              </a:solidFill>
              <a:latin typeface="Roboto Light"/>
              <a:ea typeface="Roboto Light"/>
              <a:cs typeface="Roboto Light"/>
              <a:sym typeface="Roboto Light"/>
            </a:endParaRPr>
          </a:p>
        </p:txBody>
      </p:sp>
      <p:sp>
        <p:nvSpPr>
          <p:cNvPr id="433" name="Google Shape;433;p82"/>
          <p:cNvSpPr txBox="1"/>
          <p:nvPr/>
        </p:nvSpPr>
        <p:spPr>
          <a:xfrm>
            <a:off x="5178163" y="3582625"/>
            <a:ext cx="1698600" cy="52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FFFFFF"/>
                </a:solidFill>
                <a:latin typeface="Roboto Light"/>
                <a:ea typeface="Roboto Light"/>
                <a:cs typeface="Roboto Light"/>
                <a:sym typeface="Roboto Light"/>
              </a:rPr>
              <a:t>Our communications tool—where we interact with each other.</a:t>
            </a:r>
            <a:endParaRPr sz="1000">
              <a:solidFill>
                <a:srgbClr val="FFFFFF"/>
              </a:solidFill>
              <a:latin typeface="Roboto Light"/>
              <a:ea typeface="Roboto Light"/>
              <a:cs typeface="Roboto Light"/>
              <a:sym typeface="Roboto Light"/>
            </a:endParaRPr>
          </a:p>
        </p:txBody>
      </p:sp>
      <p:pic>
        <p:nvPicPr>
          <p:cNvPr id="434" name="Google Shape;434;p82"/>
          <p:cNvPicPr preferRelativeResize="0"/>
          <p:nvPr/>
        </p:nvPicPr>
        <p:blipFill>
          <a:blip r:embed="rId7">
            <a:alphaModFix/>
          </a:blip>
          <a:stretch>
            <a:fillRect/>
          </a:stretch>
        </p:blipFill>
        <p:spPr>
          <a:xfrm>
            <a:off x="5246675" y="1364350"/>
            <a:ext cx="1407729" cy="635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83"/>
          <p:cNvSpPr/>
          <p:nvPr/>
        </p:nvSpPr>
        <p:spPr>
          <a:xfrm>
            <a:off x="1028312" y="-85731"/>
            <a:ext cx="3062100" cy="259830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440" name="Google Shape;440;p83"/>
          <p:cNvSpPr txBox="1"/>
          <p:nvPr/>
        </p:nvSpPr>
        <p:spPr>
          <a:xfrm>
            <a:off x="1298733" y="247025"/>
            <a:ext cx="2387700" cy="1932600"/>
          </a:xfrm>
          <a:prstGeom prst="rect">
            <a:avLst/>
          </a:prstGeom>
          <a:noFill/>
          <a:ln>
            <a:noFill/>
          </a:ln>
        </p:spPr>
        <p:txBody>
          <a:bodyPr anchorCtr="0" anchor="ctr" bIns="19050" lIns="19050" spcFirstLastPara="1" rIns="19050" wrap="square" tIns="19050">
            <a:noAutofit/>
          </a:bodyPr>
          <a:lstStyle/>
          <a:p>
            <a:pPr indent="0" lvl="0" marL="0" marR="0" rtl="0" algn="l">
              <a:lnSpc>
                <a:spcPct val="80000"/>
              </a:lnSpc>
              <a:spcBef>
                <a:spcPts val="0"/>
              </a:spcBef>
              <a:spcAft>
                <a:spcPts val="0"/>
              </a:spcAft>
              <a:buClr>
                <a:srgbClr val="FFFFFF"/>
              </a:buClr>
              <a:buSzPts val="4900"/>
              <a:buFont typeface="Roboto"/>
              <a:buNone/>
            </a:pPr>
            <a:r>
              <a:rPr b="1" lang="en-GB" sz="3600">
                <a:solidFill>
                  <a:srgbClr val="FFFFFF"/>
                </a:solidFill>
                <a:latin typeface="Roboto"/>
                <a:ea typeface="Roboto"/>
                <a:cs typeface="Roboto"/>
                <a:sym typeface="Roboto"/>
              </a:rPr>
              <a:t>Our offering</a:t>
            </a:r>
            <a:endParaRPr sz="3600"/>
          </a:p>
        </p:txBody>
      </p:sp>
      <p:sp>
        <p:nvSpPr>
          <p:cNvPr id="441" name="Google Shape;441;p83"/>
          <p:cNvSpPr txBox="1"/>
          <p:nvPr/>
        </p:nvSpPr>
        <p:spPr>
          <a:xfrm>
            <a:off x="5709775" y="2988400"/>
            <a:ext cx="3225000" cy="16098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800"/>
              <a:buFont typeface="Roboto Medium"/>
              <a:buNone/>
            </a:pPr>
            <a:r>
              <a:rPr lang="en-GB" sz="1800">
                <a:solidFill>
                  <a:srgbClr val="FFFFFF"/>
                </a:solidFill>
                <a:latin typeface="Roboto Medium"/>
                <a:ea typeface="Roboto Medium"/>
                <a:cs typeface="Roboto Medium"/>
                <a:sym typeface="Roboto Medium"/>
              </a:rPr>
              <a:t>Vainu is building a Sales Intelligence platform that helps companies achieve </a:t>
            </a:r>
            <a:r>
              <a:rPr lang="en-GB" sz="1800">
                <a:solidFill>
                  <a:srgbClr val="FFE600"/>
                </a:solidFill>
                <a:latin typeface="Roboto Medium"/>
                <a:ea typeface="Roboto Medium"/>
                <a:cs typeface="Roboto Medium"/>
                <a:sym typeface="Roboto Medium"/>
              </a:rPr>
              <a:t>personalization at scale</a:t>
            </a:r>
            <a:r>
              <a:rPr lang="en-GB" sz="1800">
                <a:solidFill>
                  <a:srgbClr val="FFFFFF"/>
                </a:solidFill>
                <a:latin typeface="Roboto Medium"/>
                <a:ea typeface="Roboto Medium"/>
                <a:cs typeface="Roboto Medium"/>
                <a:sym typeface="Roboto Medium"/>
              </a:rPr>
              <a:t> in sales and marketing through real-time company data.</a:t>
            </a:r>
            <a:endParaRPr sz="500"/>
          </a:p>
        </p:txBody>
      </p:sp>
      <p:sp>
        <p:nvSpPr>
          <p:cNvPr id="442" name="Google Shape;442;p83"/>
          <p:cNvSpPr txBox="1"/>
          <p:nvPr/>
        </p:nvSpPr>
        <p:spPr>
          <a:xfrm>
            <a:off x="3212775" y="3502450"/>
            <a:ext cx="20289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GB" sz="1200">
                <a:solidFill>
                  <a:schemeClr val="lt1"/>
                </a:solidFill>
                <a:latin typeface="Roboto"/>
                <a:ea typeface="Roboto"/>
                <a:cs typeface="Roboto"/>
                <a:sym typeface="Roboto"/>
              </a:rPr>
              <a:t>[ Your company’s mission in one sentence. ]</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84"/>
          <p:cNvSpPr txBox="1"/>
          <p:nvPr>
            <p:ph idx="1" type="body"/>
          </p:nvPr>
        </p:nvSpPr>
        <p:spPr>
          <a:xfrm>
            <a:off x="673075" y="1250075"/>
            <a:ext cx="7775100" cy="358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sz="1400">
                <a:latin typeface="Roboto"/>
                <a:ea typeface="Roboto"/>
                <a:cs typeface="Roboto"/>
                <a:sym typeface="Roboto"/>
              </a:rPr>
              <a:t>[ Explain your offering, your product’s features, and your unique selling points. Your marketing team must know your offering inside out and be expert users of your product. ]</a:t>
            </a:r>
            <a:endParaRPr b="1" sz="1400">
              <a:latin typeface="Roboto"/>
              <a:ea typeface="Roboto"/>
              <a:cs typeface="Roboto"/>
              <a:sym typeface="Roboto"/>
            </a:endParaRPr>
          </a:p>
        </p:txBody>
      </p:sp>
      <p:sp>
        <p:nvSpPr>
          <p:cNvPr id="448" name="Google Shape;448;p84"/>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449" name="Google Shape;449;p84"/>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Our offering</a:t>
            </a:r>
            <a:endParaRPr/>
          </a:p>
        </p:txBody>
      </p:sp>
      <p:sp>
        <p:nvSpPr>
          <p:cNvPr id="450" name="Google Shape;450;p84"/>
          <p:cNvSpPr txBox="1"/>
          <p:nvPr/>
        </p:nvSpPr>
        <p:spPr>
          <a:xfrm>
            <a:off x="673075" y="1865874"/>
            <a:ext cx="7775100" cy="1182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GB" sz="1600">
                <a:solidFill>
                  <a:srgbClr val="FFFFFF"/>
                </a:solidFill>
                <a:latin typeface="Roboto Light"/>
                <a:ea typeface="Roboto Light"/>
                <a:cs typeface="Roboto Light"/>
                <a:sym typeface="Roboto Light"/>
              </a:rPr>
              <a:t>Vainu’s </a:t>
            </a:r>
            <a:r>
              <a:rPr i="1" lang="en-GB" sz="1600">
                <a:solidFill>
                  <a:srgbClr val="FFE600"/>
                </a:solidFill>
                <a:latin typeface="Roboto Medium"/>
                <a:ea typeface="Roboto Medium"/>
                <a:cs typeface="Roboto Medium"/>
                <a:sym typeface="Roboto Medium"/>
              </a:rPr>
              <a:t>real-time company data platform</a:t>
            </a:r>
            <a:r>
              <a:rPr lang="en-GB" sz="1600">
                <a:solidFill>
                  <a:srgbClr val="FFFFFF"/>
                </a:solidFill>
                <a:latin typeface="Roboto Light"/>
                <a:ea typeface="Roboto Light"/>
                <a:cs typeface="Roboto Light"/>
                <a:sym typeface="Roboto Light"/>
              </a:rPr>
              <a:t> collects available information from open and public sources, transforms this raw data into meaningful company facts, and connects the data to our customers’ business systems.</a:t>
            </a:r>
            <a:endParaRPr sz="1600">
              <a:solidFill>
                <a:srgbClr val="FFFFFF"/>
              </a:solidFill>
              <a:latin typeface="Roboto Light"/>
              <a:ea typeface="Roboto Light"/>
              <a:cs typeface="Roboto Light"/>
              <a:sym typeface="Roboto Light"/>
            </a:endParaRPr>
          </a:p>
        </p:txBody>
      </p:sp>
      <p:sp>
        <p:nvSpPr>
          <p:cNvPr id="451" name="Google Shape;451;p84"/>
          <p:cNvSpPr/>
          <p:nvPr/>
        </p:nvSpPr>
        <p:spPr>
          <a:xfrm>
            <a:off x="695828" y="3027174"/>
            <a:ext cx="1808700" cy="1602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52" name="Google Shape;452;p84"/>
          <p:cNvSpPr/>
          <p:nvPr/>
        </p:nvSpPr>
        <p:spPr>
          <a:xfrm>
            <a:off x="2677027" y="3027174"/>
            <a:ext cx="1808700" cy="1602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53" name="Google Shape;453;p84"/>
          <p:cNvSpPr/>
          <p:nvPr/>
        </p:nvSpPr>
        <p:spPr>
          <a:xfrm>
            <a:off x="4658227" y="3027174"/>
            <a:ext cx="1808700" cy="1602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54" name="Google Shape;454;p84"/>
          <p:cNvSpPr/>
          <p:nvPr/>
        </p:nvSpPr>
        <p:spPr>
          <a:xfrm>
            <a:off x="6639428" y="3027174"/>
            <a:ext cx="1808700" cy="1602000"/>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200"/>
              <a:buFont typeface="Helvetica Neue"/>
              <a:buNone/>
            </a:pPr>
            <a:r>
              <a:t/>
            </a:r>
            <a:endParaRPr b="0" i="0" sz="1200" u="none" cap="none" strike="noStrike">
              <a:solidFill>
                <a:srgbClr val="FFFFFF"/>
              </a:solidFill>
              <a:latin typeface="Helvetica Neue"/>
              <a:ea typeface="Helvetica Neue"/>
              <a:cs typeface="Helvetica Neue"/>
              <a:sym typeface="Helvetica Neue"/>
            </a:endParaRPr>
          </a:p>
        </p:txBody>
      </p:sp>
      <p:sp>
        <p:nvSpPr>
          <p:cNvPr id="455" name="Google Shape;455;p84"/>
          <p:cNvSpPr txBox="1"/>
          <p:nvPr/>
        </p:nvSpPr>
        <p:spPr>
          <a:xfrm>
            <a:off x="435305" y="3305781"/>
            <a:ext cx="2329800" cy="452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2800"/>
              <a:buFont typeface="Roboto"/>
              <a:buNone/>
            </a:pPr>
            <a:r>
              <a:rPr lang="en-GB" sz="2800">
                <a:latin typeface="Roboto Medium"/>
                <a:ea typeface="Roboto Medium"/>
                <a:cs typeface="Roboto Medium"/>
                <a:sym typeface="Roboto Medium"/>
              </a:rPr>
              <a:t>180M+</a:t>
            </a:r>
            <a:endParaRPr sz="2800">
              <a:latin typeface="Roboto Medium"/>
              <a:ea typeface="Roboto Medium"/>
              <a:cs typeface="Roboto Medium"/>
              <a:sym typeface="Roboto Medium"/>
            </a:endParaRPr>
          </a:p>
        </p:txBody>
      </p:sp>
      <p:sp>
        <p:nvSpPr>
          <p:cNvPr id="456" name="Google Shape;456;p84"/>
          <p:cNvSpPr txBox="1"/>
          <p:nvPr/>
        </p:nvSpPr>
        <p:spPr>
          <a:xfrm>
            <a:off x="2416505" y="3305781"/>
            <a:ext cx="2329800" cy="452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2800"/>
              <a:buFont typeface="Roboto"/>
              <a:buNone/>
            </a:pPr>
            <a:r>
              <a:rPr b="1" lang="en-GB" sz="2800">
                <a:latin typeface="Roboto"/>
                <a:ea typeface="Roboto"/>
                <a:cs typeface="Roboto"/>
                <a:sym typeface="Roboto"/>
              </a:rPr>
              <a:t>195</a:t>
            </a:r>
            <a:endParaRPr sz="500"/>
          </a:p>
        </p:txBody>
      </p:sp>
      <p:sp>
        <p:nvSpPr>
          <p:cNvPr id="457" name="Google Shape;457;p84"/>
          <p:cNvSpPr txBox="1"/>
          <p:nvPr/>
        </p:nvSpPr>
        <p:spPr>
          <a:xfrm>
            <a:off x="4397705" y="3305781"/>
            <a:ext cx="2329800" cy="4524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rgbClr val="000000"/>
              </a:buClr>
              <a:buSzPts val="2800"/>
              <a:buFont typeface="Roboto"/>
              <a:buNone/>
            </a:pPr>
            <a:r>
              <a:rPr b="1" lang="en-GB" sz="2800">
                <a:solidFill>
                  <a:srgbClr val="000000"/>
                </a:solidFill>
                <a:latin typeface="Roboto"/>
                <a:ea typeface="Roboto"/>
                <a:cs typeface="Roboto"/>
                <a:sym typeface="Roboto"/>
              </a:rPr>
              <a:t>400K+</a:t>
            </a:r>
            <a:endParaRPr sz="500"/>
          </a:p>
        </p:txBody>
      </p:sp>
      <p:sp>
        <p:nvSpPr>
          <p:cNvPr id="458" name="Google Shape;458;p84"/>
          <p:cNvSpPr txBox="1"/>
          <p:nvPr/>
        </p:nvSpPr>
        <p:spPr>
          <a:xfrm>
            <a:off x="6378905" y="3305781"/>
            <a:ext cx="2329800" cy="452400"/>
          </a:xfrm>
          <a:prstGeom prst="rect">
            <a:avLst/>
          </a:prstGeom>
          <a:noFill/>
          <a:ln>
            <a:noFill/>
          </a:ln>
        </p:spPr>
        <p:txBody>
          <a:bodyPr anchorCtr="0" anchor="ctr" bIns="19050" lIns="19050" spcFirstLastPara="1" rIns="19050" wrap="square" tIns="19050">
            <a:noAutofit/>
          </a:bodyPr>
          <a:lstStyle/>
          <a:p>
            <a:pPr indent="88900" lvl="1" marL="0" marR="0" rtl="0" algn="ctr">
              <a:lnSpc>
                <a:spcPct val="100000"/>
              </a:lnSpc>
              <a:spcBef>
                <a:spcPts val="0"/>
              </a:spcBef>
              <a:spcAft>
                <a:spcPts val="0"/>
              </a:spcAft>
              <a:buClr>
                <a:srgbClr val="000000"/>
              </a:buClr>
              <a:buSzPts val="2800"/>
              <a:buFont typeface="Roboto"/>
              <a:buNone/>
            </a:pPr>
            <a:r>
              <a:rPr b="1" lang="en-GB" sz="2800">
                <a:latin typeface="Roboto"/>
                <a:ea typeface="Roboto"/>
                <a:cs typeface="Roboto"/>
                <a:sym typeface="Roboto"/>
              </a:rPr>
              <a:t>30</a:t>
            </a:r>
            <a:endParaRPr sz="500"/>
          </a:p>
        </p:txBody>
      </p:sp>
      <p:cxnSp>
        <p:nvCxnSpPr>
          <p:cNvPr id="459" name="Google Shape;459;p84"/>
          <p:cNvCxnSpPr/>
          <p:nvPr/>
        </p:nvCxnSpPr>
        <p:spPr>
          <a:xfrm>
            <a:off x="943384" y="3812987"/>
            <a:ext cx="1313700" cy="0"/>
          </a:xfrm>
          <a:prstGeom prst="straightConnector1">
            <a:avLst/>
          </a:prstGeom>
          <a:noFill/>
          <a:ln cap="flat" cmpd="sng" w="63500">
            <a:solidFill>
              <a:srgbClr val="FEE433"/>
            </a:solidFill>
            <a:prstDash val="solid"/>
            <a:miter lim="400000"/>
            <a:headEnd len="sm" w="sm" type="none"/>
            <a:tailEnd len="sm" w="sm" type="none"/>
          </a:ln>
        </p:spPr>
      </p:cxnSp>
      <p:cxnSp>
        <p:nvCxnSpPr>
          <p:cNvPr id="460" name="Google Shape;460;p84"/>
          <p:cNvCxnSpPr/>
          <p:nvPr/>
        </p:nvCxnSpPr>
        <p:spPr>
          <a:xfrm>
            <a:off x="2924585" y="3812987"/>
            <a:ext cx="1313700" cy="0"/>
          </a:xfrm>
          <a:prstGeom prst="straightConnector1">
            <a:avLst/>
          </a:prstGeom>
          <a:noFill/>
          <a:ln cap="flat" cmpd="sng" w="63500">
            <a:solidFill>
              <a:srgbClr val="FEE433"/>
            </a:solidFill>
            <a:prstDash val="solid"/>
            <a:miter lim="400000"/>
            <a:headEnd len="sm" w="sm" type="none"/>
            <a:tailEnd len="sm" w="sm" type="none"/>
          </a:ln>
        </p:spPr>
      </p:cxnSp>
      <p:cxnSp>
        <p:nvCxnSpPr>
          <p:cNvPr id="461" name="Google Shape;461;p84"/>
          <p:cNvCxnSpPr/>
          <p:nvPr/>
        </p:nvCxnSpPr>
        <p:spPr>
          <a:xfrm>
            <a:off x="4905785" y="3812987"/>
            <a:ext cx="1313700" cy="0"/>
          </a:xfrm>
          <a:prstGeom prst="straightConnector1">
            <a:avLst/>
          </a:prstGeom>
          <a:noFill/>
          <a:ln cap="flat" cmpd="sng" w="63500">
            <a:solidFill>
              <a:srgbClr val="FEE433"/>
            </a:solidFill>
            <a:prstDash val="solid"/>
            <a:miter lim="400000"/>
            <a:headEnd len="sm" w="sm" type="none"/>
            <a:tailEnd len="sm" w="sm" type="none"/>
          </a:ln>
        </p:spPr>
      </p:cxnSp>
      <p:cxnSp>
        <p:nvCxnSpPr>
          <p:cNvPr id="462" name="Google Shape;462;p84"/>
          <p:cNvCxnSpPr/>
          <p:nvPr/>
        </p:nvCxnSpPr>
        <p:spPr>
          <a:xfrm>
            <a:off x="6886985" y="3812987"/>
            <a:ext cx="1313700" cy="0"/>
          </a:xfrm>
          <a:prstGeom prst="straightConnector1">
            <a:avLst/>
          </a:prstGeom>
          <a:noFill/>
          <a:ln cap="flat" cmpd="sng" w="63500">
            <a:solidFill>
              <a:srgbClr val="FEE433"/>
            </a:solidFill>
            <a:prstDash val="solid"/>
            <a:miter lim="400000"/>
            <a:headEnd len="sm" w="sm" type="none"/>
            <a:tailEnd len="sm" w="sm" type="none"/>
          </a:ln>
        </p:spPr>
      </p:cxnSp>
      <p:sp>
        <p:nvSpPr>
          <p:cNvPr id="463" name="Google Shape;463;p84"/>
          <p:cNvSpPr txBox="1"/>
          <p:nvPr/>
        </p:nvSpPr>
        <p:spPr>
          <a:xfrm>
            <a:off x="695825" y="3962999"/>
            <a:ext cx="1808700" cy="531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700"/>
              <a:buFont typeface="Roboto"/>
              <a:buNone/>
            </a:pPr>
            <a:r>
              <a:rPr lang="en-GB" sz="1700">
                <a:latin typeface="Roboto"/>
                <a:ea typeface="Roboto"/>
                <a:cs typeface="Roboto"/>
                <a:sym typeface="Roboto"/>
              </a:rPr>
              <a:t>Companies in</a:t>
            </a:r>
            <a:endParaRPr sz="1700">
              <a:latin typeface="Roboto"/>
              <a:ea typeface="Roboto"/>
              <a:cs typeface="Roboto"/>
              <a:sym typeface="Roboto"/>
            </a:endParaRPr>
          </a:p>
          <a:p>
            <a:pPr indent="0" lvl="0" marL="0" marR="0" rtl="0" algn="ctr">
              <a:lnSpc>
                <a:spcPct val="100000"/>
              </a:lnSpc>
              <a:spcBef>
                <a:spcPts val="0"/>
              </a:spcBef>
              <a:spcAft>
                <a:spcPts val="0"/>
              </a:spcAft>
              <a:buClr>
                <a:srgbClr val="000000"/>
              </a:buClr>
              <a:buSzPts val="1700"/>
              <a:buFont typeface="Roboto"/>
              <a:buNone/>
            </a:pPr>
            <a:r>
              <a:rPr lang="en-GB" sz="1700">
                <a:latin typeface="Roboto"/>
                <a:ea typeface="Roboto"/>
                <a:cs typeface="Roboto"/>
                <a:sym typeface="Roboto"/>
              </a:rPr>
              <a:t>the database</a:t>
            </a:r>
            <a:endParaRPr sz="1700">
              <a:latin typeface="Roboto"/>
              <a:ea typeface="Roboto"/>
              <a:cs typeface="Roboto"/>
              <a:sym typeface="Roboto"/>
            </a:endParaRPr>
          </a:p>
        </p:txBody>
      </p:sp>
      <p:sp>
        <p:nvSpPr>
          <p:cNvPr id="464" name="Google Shape;464;p84"/>
          <p:cNvSpPr txBox="1"/>
          <p:nvPr/>
        </p:nvSpPr>
        <p:spPr>
          <a:xfrm>
            <a:off x="2677025" y="3962999"/>
            <a:ext cx="1808700" cy="531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700"/>
              <a:buFont typeface="Roboto"/>
              <a:buNone/>
            </a:pPr>
            <a:r>
              <a:rPr lang="en-GB" sz="1700">
                <a:latin typeface="Roboto"/>
                <a:ea typeface="Roboto"/>
                <a:cs typeface="Roboto"/>
                <a:sym typeface="Roboto"/>
              </a:rPr>
              <a:t>Unique data points</a:t>
            </a:r>
            <a:endParaRPr sz="1700">
              <a:latin typeface="Roboto"/>
              <a:ea typeface="Roboto"/>
              <a:cs typeface="Roboto"/>
              <a:sym typeface="Roboto"/>
            </a:endParaRPr>
          </a:p>
        </p:txBody>
      </p:sp>
      <p:sp>
        <p:nvSpPr>
          <p:cNvPr id="465" name="Google Shape;465;p84"/>
          <p:cNvSpPr txBox="1"/>
          <p:nvPr/>
        </p:nvSpPr>
        <p:spPr>
          <a:xfrm>
            <a:off x="4658225" y="3962999"/>
            <a:ext cx="1808700" cy="5316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rgbClr val="000000"/>
              </a:buClr>
              <a:buSzPts val="1700"/>
              <a:buFont typeface="Roboto"/>
              <a:buNone/>
            </a:pPr>
            <a:r>
              <a:rPr lang="en-GB" sz="1700">
                <a:solidFill>
                  <a:srgbClr val="000000"/>
                </a:solidFill>
                <a:latin typeface="Roboto"/>
                <a:ea typeface="Roboto"/>
                <a:cs typeface="Roboto"/>
                <a:sym typeface="Roboto"/>
              </a:rPr>
              <a:t>Daily processed news articles</a:t>
            </a:r>
            <a:endParaRPr sz="1700">
              <a:latin typeface="Roboto"/>
              <a:ea typeface="Roboto"/>
              <a:cs typeface="Roboto"/>
              <a:sym typeface="Roboto"/>
            </a:endParaRPr>
          </a:p>
        </p:txBody>
      </p:sp>
      <p:sp>
        <p:nvSpPr>
          <p:cNvPr id="466" name="Google Shape;466;p84"/>
          <p:cNvSpPr txBox="1"/>
          <p:nvPr/>
        </p:nvSpPr>
        <p:spPr>
          <a:xfrm>
            <a:off x="6639425" y="3962999"/>
            <a:ext cx="1808700" cy="5316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000000"/>
              </a:buClr>
              <a:buSzPts val="1700"/>
              <a:buFont typeface="Roboto"/>
              <a:buNone/>
            </a:pPr>
            <a:r>
              <a:rPr lang="en-GB" sz="1700">
                <a:latin typeface="Roboto"/>
                <a:ea typeface="Roboto"/>
                <a:cs typeface="Roboto"/>
                <a:sym typeface="Roboto"/>
              </a:rPr>
              <a:t>Days to refresh entire DB</a:t>
            </a:r>
            <a:endParaRPr sz="1700">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85"/>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472" name="Google Shape;472;p85"/>
          <p:cNvSpPr txBox="1"/>
          <p:nvPr>
            <p:ph type="ctrTitle"/>
          </p:nvPr>
        </p:nvSpPr>
        <p:spPr>
          <a:xfrm>
            <a:off x="673075" y="268150"/>
            <a:ext cx="40650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Our services</a:t>
            </a:r>
            <a:endParaRPr/>
          </a:p>
        </p:txBody>
      </p:sp>
      <p:sp>
        <p:nvSpPr>
          <p:cNvPr id="473" name="Google Shape;473;p85"/>
          <p:cNvSpPr txBox="1"/>
          <p:nvPr>
            <p:ph idx="1" type="body"/>
          </p:nvPr>
        </p:nvSpPr>
        <p:spPr>
          <a:xfrm>
            <a:off x="673075" y="1389075"/>
            <a:ext cx="2671500" cy="118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sz="1400">
                <a:latin typeface="Roboto"/>
                <a:ea typeface="Roboto"/>
                <a:cs typeface="Roboto"/>
                <a:sym typeface="Roboto"/>
              </a:rPr>
              <a:t>[ Describe additional services and up-sell opportunities. ]</a:t>
            </a:r>
            <a:endParaRPr b="1" sz="1400">
              <a:latin typeface="Roboto"/>
              <a:ea typeface="Roboto"/>
              <a:cs typeface="Roboto"/>
              <a:sym typeface="Roboto"/>
            </a:endParaRPr>
          </a:p>
        </p:txBody>
      </p:sp>
      <p:sp>
        <p:nvSpPr>
          <p:cNvPr id="474" name="Google Shape;474;p85"/>
          <p:cNvSpPr txBox="1"/>
          <p:nvPr/>
        </p:nvSpPr>
        <p:spPr>
          <a:xfrm>
            <a:off x="4738076" y="440625"/>
            <a:ext cx="1789500" cy="2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Roboto"/>
              <a:buNone/>
            </a:pPr>
            <a:r>
              <a:rPr lang="en-GB" sz="1800">
                <a:solidFill>
                  <a:srgbClr val="FFFFFF"/>
                </a:solidFill>
                <a:latin typeface="Roboto Medium"/>
                <a:ea typeface="Roboto Medium"/>
                <a:cs typeface="Roboto Medium"/>
                <a:sym typeface="Roboto Medium"/>
              </a:rPr>
              <a:t>Onboarding</a:t>
            </a:r>
            <a:endParaRPr sz="1800">
              <a:latin typeface="Roboto Medium"/>
              <a:ea typeface="Roboto Medium"/>
              <a:cs typeface="Roboto Medium"/>
              <a:sym typeface="Roboto Medium"/>
            </a:endParaRPr>
          </a:p>
        </p:txBody>
      </p:sp>
      <p:sp>
        <p:nvSpPr>
          <p:cNvPr id="475" name="Google Shape;475;p85"/>
          <p:cNvSpPr txBox="1"/>
          <p:nvPr/>
        </p:nvSpPr>
        <p:spPr>
          <a:xfrm>
            <a:off x="4738075" y="858825"/>
            <a:ext cx="2571300" cy="17187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1200">
                <a:solidFill>
                  <a:srgbClr val="FFFFFF"/>
                </a:solidFill>
                <a:latin typeface="Roboto Light"/>
                <a:ea typeface="Roboto Light"/>
                <a:cs typeface="Roboto Light"/>
                <a:sym typeface="Roboto Light"/>
              </a:rPr>
              <a:t>Implementation and training to ensure our customers get up and running with the platform as quickly and smoothly as possible.</a:t>
            </a:r>
            <a:endParaRPr sz="1200">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t/>
            </a:r>
            <a:endParaRPr sz="1200">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rPr lang="en-GB" sz="1200">
                <a:solidFill>
                  <a:srgbClr val="FFFFFF"/>
                </a:solidFill>
                <a:latin typeface="Roboto Light"/>
                <a:ea typeface="Roboto Light"/>
                <a:cs typeface="Roboto Light"/>
                <a:sym typeface="Roboto Light"/>
              </a:rPr>
              <a:t>Split into standard and premium onboarding depending on the complexity of the customer organization’s needs.</a:t>
            </a:r>
            <a:endParaRPr sz="1200">
              <a:solidFill>
                <a:srgbClr val="FFFFFF"/>
              </a:solidFill>
              <a:latin typeface="Roboto Light"/>
              <a:ea typeface="Roboto Light"/>
              <a:cs typeface="Roboto Light"/>
              <a:sym typeface="Roboto Light"/>
            </a:endParaRPr>
          </a:p>
        </p:txBody>
      </p:sp>
      <p:sp>
        <p:nvSpPr>
          <p:cNvPr id="476" name="Google Shape;476;p85"/>
          <p:cNvSpPr txBox="1"/>
          <p:nvPr/>
        </p:nvSpPr>
        <p:spPr>
          <a:xfrm>
            <a:off x="4738075" y="2744150"/>
            <a:ext cx="2571300" cy="2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Roboto"/>
              <a:buNone/>
            </a:pPr>
            <a:r>
              <a:rPr lang="en-GB" sz="1800">
                <a:solidFill>
                  <a:srgbClr val="FFFFFF"/>
                </a:solidFill>
                <a:latin typeface="Roboto Medium"/>
                <a:ea typeface="Roboto Medium"/>
                <a:cs typeface="Roboto Medium"/>
                <a:sym typeface="Roboto Medium"/>
              </a:rPr>
              <a:t>Professional services</a:t>
            </a:r>
            <a:endParaRPr sz="1800">
              <a:latin typeface="Roboto Medium"/>
              <a:ea typeface="Roboto Medium"/>
              <a:cs typeface="Roboto Medium"/>
              <a:sym typeface="Roboto Medium"/>
            </a:endParaRPr>
          </a:p>
        </p:txBody>
      </p:sp>
      <p:sp>
        <p:nvSpPr>
          <p:cNvPr id="477" name="Google Shape;477;p85"/>
          <p:cNvSpPr txBox="1"/>
          <p:nvPr/>
        </p:nvSpPr>
        <p:spPr>
          <a:xfrm>
            <a:off x="4738075" y="3177075"/>
            <a:ext cx="2571300" cy="15258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1200">
                <a:solidFill>
                  <a:srgbClr val="FFFFFF"/>
                </a:solidFill>
                <a:latin typeface="Roboto Light"/>
                <a:ea typeface="Roboto Light"/>
                <a:cs typeface="Roboto Light"/>
                <a:sym typeface="Roboto Light"/>
              </a:rPr>
              <a:t>Additional services for purchase throughout the contract period to get even more out of your product’s experience.</a:t>
            </a:r>
            <a:endParaRPr sz="1200">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t/>
            </a:r>
            <a:endParaRPr sz="1200">
              <a:solidFill>
                <a:srgbClr val="FFFFFF"/>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rPr lang="en-GB" sz="1200">
                <a:solidFill>
                  <a:srgbClr val="FFFFFF"/>
                </a:solidFill>
                <a:latin typeface="Roboto Light"/>
                <a:ea typeface="Roboto Light"/>
                <a:cs typeface="Roboto Light"/>
                <a:sym typeface="Roboto Light"/>
              </a:rPr>
              <a:t>These include workshop facilitation, data or technical consultation, and sales training.</a:t>
            </a:r>
            <a:endParaRPr sz="1200">
              <a:solidFill>
                <a:srgbClr val="FFFFFF"/>
              </a:solidFill>
              <a:latin typeface="Roboto Light"/>
              <a:ea typeface="Roboto Light"/>
              <a:cs typeface="Roboto Light"/>
              <a:sym typeface="Roboto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86"/>
          <p:cNvSpPr/>
          <p:nvPr/>
        </p:nvSpPr>
        <p:spPr>
          <a:xfrm>
            <a:off x="1028312" y="-85731"/>
            <a:ext cx="3062100" cy="259830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483" name="Google Shape;483;p86"/>
          <p:cNvSpPr txBox="1"/>
          <p:nvPr/>
        </p:nvSpPr>
        <p:spPr>
          <a:xfrm>
            <a:off x="1298733" y="247025"/>
            <a:ext cx="2387700" cy="1932600"/>
          </a:xfrm>
          <a:prstGeom prst="rect">
            <a:avLst/>
          </a:prstGeom>
          <a:noFill/>
          <a:ln>
            <a:noFill/>
          </a:ln>
        </p:spPr>
        <p:txBody>
          <a:bodyPr anchorCtr="0" anchor="ctr" bIns="19050" lIns="19050" spcFirstLastPara="1" rIns="19050" wrap="square" tIns="19050">
            <a:noAutofit/>
          </a:bodyPr>
          <a:lstStyle/>
          <a:p>
            <a:pPr indent="0" lvl="0" marL="0" marR="0" rtl="0" algn="l">
              <a:lnSpc>
                <a:spcPct val="80000"/>
              </a:lnSpc>
              <a:spcBef>
                <a:spcPts val="0"/>
              </a:spcBef>
              <a:spcAft>
                <a:spcPts val="0"/>
              </a:spcAft>
              <a:buClr>
                <a:srgbClr val="FFFFFF"/>
              </a:buClr>
              <a:buSzPts val="4900"/>
              <a:buFont typeface="Roboto"/>
              <a:buNone/>
            </a:pPr>
            <a:r>
              <a:rPr b="1" lang="en-GB" sz="3600">
                <a:solidFill>
                  <a:srgbClr val="FFFFFF"/>
                </a:solidFill>
                <a:latin typeface="Roboto"/>
                <a:ea typeface="Roboto"/>
                <a:cs typeface="Roboto"/>
                <a:sym typeface="Roboto"/>
              </a:rPr>
              <a:t>Our audience</a:t>
            </a:r>
            <a:endParaRPr sz="3600"/>
          </a:p>
        </p:txBody>
      </p:sp>
      <p:sp>
        <p:nvSpPr>
          <p:cNvPr id="484" name="Google Shape;484;p86"/>
          <p:cNvSpPr txBox="1"/>
          <p:nvPr/>
        </p:nvSpPr>
        <p:spPr>
          <a:xfrm>
            <a:off x="5709775" y="2988400"/>
            <a:ext cx="3225000" cy="16098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800"/>
              <a:buFont typeface="Roboto Medium"/>
              <a:buNone/>
            </a:pPr>
            <a:r>
              <a:rPr lang="en-GB" sz="1800">
                <a:solidFill>
                  <a:srgbClr val="FFFFFF"/>
                </a:solidFill>
                <a:latin typeface="Roboto Medium"/>
                <a:ea typeface="Roboto Medium"/>
                <a:cs typeface="Roboto Medium"/>
                <a:sym typeface="Roboto Medium"/>
              </a:rPr>
              <a:t>Our audience wants to increase conversions, sales, and achieve </a:t>
            </a:r>
            <a:r>
              <a:rPr lang="en-GB" sz="1800">
                <a:solidFill>
                  <a:srgbClr val="FFE600"/>
                </a:solidFill>
                <a:latin typeface="Roboto Medium"/>
                <a:ea typeface="Roboto Medium"/>
                <a:cs typeface="Roboto Medium"/>
                <a:sym typeface="Roboto Medium"/>
              </a:rPr>
              <a:t>business growth</a:t>
            </a:r>
            <a:r>
              <a:rPr lang="en-GB" sz="1800">
                <a:solidFill>
                  <a:srgbClr val="FFFFFF"/>
                </a:solidFill>
                <a:latin typeface="Roboto Medium"/>
                <a:ea typeface="Roboto Medium"/>
                <a:cs typeface="Roboto Medium"/>
                <a:sym typeface="Roboto Medium"/>
              </a:rPr>
              <a:t>.</a:t>
            </a:r>
            <a:endParaRPr sz="500"/>
          </a:p>
        </p:txBody>
      </p:sp>
      <p:sp>
        <p:nvSpPr>
          <p:cNvPr id="485" name="Google Shape;485;p86"/>
          <p:cNvSpPr txBox="1"/>
          <p:nvPr/>
        </p:nvSpPr>
        <p:spPr>
          <a:xfrm>
            <a:off x="3212775" y="3502450"/>
            <a:ext cx="20289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GB" sz="1200">
                <a:solidFill>
                  <a:schemeClr val="lt1"/>
                </a:solidFill>
                <a:latin typeface="Roboto"/>
                <a:ea typeface="Roboto"/>
                <a:cs typeface="Roboto"/>
                <a:sym typeface="Roboto"/>
              </a:rPr>
              <a:t>[ Summarize your target audience’s goals and needs. ]</a:t>
            </a:r>
            <a:endParaRPr sz="12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87"/>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491" name="Google Shape;491;p87"/>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Ideal customer profile (ICP)</a:t>
            </a:r>
            <a:endParaRPr/>
          </a:p>
        </p:txBody>
      </p:sp>
      <p:sp>
        <p:nvSpPr>
          <p:cNvPr id="492" name="Google Shape;492;p87"/>
          <p:cNvSpPr txBox="1"/>
          <p:nvPr>
            <p:ph idx="1" type="body"/>
          </p:nvPr>
        </p:nvSpPr>
        <p:spPr>
          <a:xfrm>
            <a:off x="673075" y="1389075"/>
            <a:ext cx="44070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600">
                <a:solidFill>
                  <a:schemeClr val="dk1"/>
                </a:solidFill>
                <a:latin typeface="Roboto"/>
                <a:ea typeface="Roboto"/>
                <a:cs typeface="Roboto"/>
                <a:sym typeface="Roboto"/>
              </a:rPr>
              <a:t>[ A description of a fictitious account. Your dream, perfect-fit customer. Sales and marketing team must align over an ICP. ]</a:t>
            </a:r>
            <a:endParaRPr b="1" sz="1600">
              <a:latin typeface="Roboto"/>
              <a:ea typeface="Roboto"/>
              <a:cs typeface="Roboto"/>
              <a:sym typeface="Roboto"/>
            </a:endParaRPr>
          </a:p>
          <a:p>
            <a:pPr indent="0" lvl="0" marL="0" rtl="0" algn="l">
              <a:spcBef>
                <a:spcPts val="1600"/>
              </a:spcBef>
              <a:spcAft>
                <a:spcPts val="0"/>
              </a:spcAft>
              <a:buNone/>
            </a:pPr>
            <a:r>
              <a:rPr lang="en-GB"/>
              <a:t>Over the years, we’ve noticed that our best customers, i.e. the ones who see the most benefit from our platform and stick with us, have a common trait. We’ve decided to only sell to those who fit that criterion.</a:t>
            </a:r>
            <a:endParaRPr/>
          </a:p>
          <a:p>
            <a:pPr indent="0" lvl="0" marL="0" rtl="0" algn="l">
              <a:spcBef>
                <a:spcPts val="1600"/>
              </a:spcBef>
              <a:spcAft>
                <a:spcPts val="1600"/>
              </a:spcAft>
              <a:buNone/>
            </a:pPr>
            <a:r>
              <a:t/>
            </a:r>
            <a:endParaRPr i="1"/>
          </a:p>
        </p:txBody>
      </p:sp>
      <p:pic>
        <p:nvPicPr>
          <p:cNvPr id="493" name="Google Shape;493;p87"/>
          <p:cNvPicPr preferRelativeResize="0"/>
          <p:nvPr/>
        </p:nvPicPr>
        <p:blipFill>
          <a:blip r:embed="rId3">
            <a:alphaModFix/>
          </a:blip>
          <a:stretch>
            <a:fillRect/>
          </a:stretch>
        </p:blipFill>
        <p:spPr>
          <a:xfrm>
            <a:off x="5575075" y="1382100"/>
            <a:ext cx="3568925" cy="23792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88"/>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499" name="Google Shape;499;p88"/>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Buyer personas</a:t>
            </a:r>
            <a:endParaRPr/>
          </a:p>
        </p:txBody>
      </p:sp>
      <p:sp>
        <p:nvSpPr>
          <p:cNvPr id="500" name="Google Shape;500;p88"/>
          <p:cNvSpPr txBox="1"/>
          <p:nvPr>
            <p:ph idx="1" type="body"/>
          </p:nvPr>
        </p:nvSpPr>
        <p:spPr>
          <a:xfrm>
            <a:off x="673075" y="1262400"/>
            <a:ext cx="7427100" cy="777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600">
                <a:solidFill>
                  <a:schemeClr val="dk1"/>
                </a:solidFill>
                <a:latin typeface="Roboto"/>
                <a:ea typeface="Roboto"/>
                <a:cs typeface="Roboto"/>
                <a:sym typeface="Roboto"/>
              </a:rPr>
              <a:t>[ A detailed analysis of the people who buy from you. ]</a:t>
            </a:r>
            <a:endParaRPr b="1" sz="1600">
              <a:latin typeface="Roboto"/>
              <a:ea typeface="Roboto"/>
              <a:cs typeface="Roboto"/>
              <a:sym typeface="Roboto"/>
            </a:endParaRPr>
          </a:p>
          <a:p>
            <a:pPr indent="0" lvl="0" marL="0" rtl="0" algn="l">
              <a:spcBef>
                <a:spcPts val="1600"/>
              </a:spcBef>
              <a:spcAft>
                <a:spcPts val="1600"/>
              </a:spcAft>
              <a:buNone/>
            </a:pPr>
            <a:r>
              <a:rPr lang="en-GB"/>
              <a:t>Within our ICP, we’ve identified these ideal buyer personas: people whose needs our solutions best solve.</a:t>
            </a:r>
            <a:endParaRPr/>
          </a:p>
        </p:txBody>
      </p:sp>
      <p:pic>
        <p:nvPicPr>
          <p:cNvPr id="501" name="Google Shape;501;p88"/>
          <p:cNvPicPr preferRelativeResize="0"/>
          <p:nvPr/>
        </p:nvPicPr>
        <p:blipFill>
          <a:blip r:embed="rId3">
            <a:alphaModFix/>
          </a:blip>
          <a:stretch>
            <a:fillRect/>
          </a:stretch>
        </p:blipFill>
        <p:spPr>
          <a:xfrm>
            <a:off x="6127613" y="2646229"/>
            <a:ext cx="1494522" cy="1494522"/>
          </a:xfrm>
          <a:prstGeom prst="rect">
            <a:avLst/>
          </a:prstGeom>
          <a:noFill/>
          <a:ln>
            <a:noFill/>
          </a:ln>
        </p:spPr>
      </p:pic>
      <p:pic>
        <p:nvPicPr>
          <p:cNvPr id="502" name="Google Shape;502;p88"/>
          <p:cNvPicPr preferRelativeResize="0"/>
          <p:nvPr/>
        </p:nvPicPr>
        <p:blipFill>
          <a:blip r:embed="rId4">
            <a:alphaModFix/>
          </a:blip>
          <a:stretch>
            <a:fillRect/>
          </a:stretch>
        </p:blipFill>
        <p:spPr>
          <a:xfrm>
            <a:off x="3824730" y="2646241"/>
            <a:ext cx="1494523" cy="1494507"/>
          </a:xfrm>
          <a:prstGeom prst="rect">
            <a:avLst/>
          </a:prstGeom>
          <a:noFill/>
          <a:ln>
            <a:noFill/>
          </a:ln>
        </p:spPr>
      </p:pic>
      <p:pic>
        <p:nvPicPr>
          <p:cNvPr id="503" name="Google Shape;503;p88"/>
          <p:cNvPicPr preferRelativeResize="0"/>
          <p:nvPr/>
        </p:nvPicPr>
        <p:blipFill>
          <a:blip r:embed="rId5">
            <a:alphaModFix/>
          </a:blip>
          <a:stretch>
            <a:fillRect/>
          </a:stretch>
        </p:blipFill>
        <p:spPr>
          <a:xfrm>
            <a:off x="1521862" y="2646229"/>
            <a:ext cx="1494528" cy="1494528"/>
          </a:xfrm>
          <a:prstGeom prst="rect">
            <a:avLst/>
          </a:prstGeom>
          <a:noFill/>
          <a:ln>
            <a:noFill/>
          </a:ln>
        </p:spPr>
      </p:pic>
      <p:sp>
        <p:nvSpPr>
          <p:cNvPr id="504" name="Google Shape;504;p88"/>
          <p:cNvSpPr txBox="1"/>
          <p:nvPr/>
        </p:nvSpPr>
        <p:spPr>
          <a:xfrm>
            <a:off x="1325926" y="4300491"/>
            <a:ext cx="1886400" cy="2904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chemeClr val="lt1"/>
              </a:buClr>
              <a:buSzPts val="1700"/>
              <a:buFont typeface="Roboto"/>
              <a:buNone/>
            </a:pPr>
            <a:r>
              <a:rPr lang="en-GB" sz="1800">
                <a:latin typeface="Roboto Medium"/>
                <a:ea typeface="Roboto Medium"/>
                <a:cs typeface="Roboto Medium"/>
                <a:sym typeface="Roboto Medium"/>
              </a:rPr>
              <a:t>Buyer persona 1</a:t>
            </a:r>
            <a:endParaRPr sz="1800">
              <a:latin typeface="Roboto Medium"/>
              <a:ea typeface="Roboto Medium"/>
              <a:cs typeface="Roboto Medium"/>
              <a:sym typeface="Roboto Medium"/>
            </a:endParaRPr>
          </a:p>
        </p:txBody>
      </p:sp>
      <p:sp>
        <p:nvSpPr>
          <p:cNvPr id="505" name="Google Shape;505;p88"/>
          <p:cNvSpPr txBox="1"/>
          <p:nvPr/>
        </p:nvSpPr>
        <p:spPr>
          <a:xfrm>
            <a:off x="3628801" y="4300491"/>
            <a:ext cx="1886400" cy="290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chemeClr val="lt1"/>
              </a:buClr>
              <a:buSzPts val="1700"/>
              <a:buFont typeface="Roboto"/>
              <a:buNone/>
            </a:pPr>
            <a:r>
              <a:rPr lang="en-GB" sz="1800">
                <a:latin typeface="Roboto Medium"/>
                <a:ea typeface="Roboto Medium"/>
                <a:cs typeface="Roboto Medium"/>
                <a:sym typeface="Roboto Medium"/>
              </a:rPr>
              <a:t>Buyer persona 2</a:t>
            </a:r>
            <a:endParaRPr sz="1800">
              <a:latin typeface="Roboto Medium"/>
              <a:ea typeface="Roboto Medium"/>
              <a:cs typeface="Roboto Medium"/>
              <a:sym typeface="Roboto Medium"/>
            </a:endParaRPr>
          </a:p>
        </p:txBody>
      </p:sp>
      <p:sp>
        <p:nvSpPr>
          <p:cNvPr id="506" name="Google Shape;506;p88"/>
          <p:cNvSpPr txBox="1"/>
          <p:nvPr/>
        </p:nvSpPr>
        <p:spPr>
          <a:xfrm>
            <a:off x="5931676" y="4300491"/>
            <a:ext cx="1886400" cy="290400"/>
          </a:xfrm>
          <a:prstGeom prst="rect">
            <a:avLst/>
          </a:prstGeom>
          <a:no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chemeClr val="lt1"/>
              </a:buClr>
              <a:buSzPts val="1700"/>
              <a:buFont typeface="Roboto"/>
              <a:buNone/>
            </a:pPr>
            <a:r>
              <a:rPr lang="en-GB" sz="1800">
                <a:latin typeface="Roboto Medium"/>
                <a:ea typeface="Roboto Medium"/>
                <a:cs typeface="Roboto Medium"/>
                <a:sym typeface="Roboto Medium"/>
              </a:rPr>
              <a:t>Buyer persona 3</a:t>
            </a:r>
            <a:endParaRPr sz="1800">
              <a:latin typeface="Roboto Medium"/>
              <a:ea typeface="Roboto Medium"/>
              <a:cs typeface="Roboto Medium"/>
              <a:sym typeface="Roboto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89"/>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512" name="Google Shape;512;p89"/>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Persona: </a:t>
            </a:r>
            <a:endParaRPr/>
          </a:p>
        </p:txBody>
      </p:sp>
      <p:pic>
        <p:nvPicPr>
          <p:cNvPr id="513" name="Google Shape;513;p89"/>
          <p:cNvPicPr preferRelativeResize="0"/>
          <p:nvPr/>
        </p:nvPicPr>
        <p:blipFill>
          <a:blip r:embed="rId3">
            <a:alphaModFix/>
          </a:blip>
          <a:stretch>
            <a:fillRect/>
          </a:stretch>
        </p:blipFill>
        <p:spPr>
          <a:xfrm>
            <a:off x="673071" y="1549204"/>
            <a:ext cx="1944684" cy="1944653"/>
          </a:xfrm>
          <a:prstGeom prst="rect">
            <a:avLst/>
          </a:prstGeom>
          <a:noFill/>
          <a:ln>
            <a:noFill/>
          </a:ln>
        </p:spPr>
      </p:pic>
      <p:sp>
        <p:nvSpPr>
          <p:cNvPr id="514" name="Google Shape;514;p89"/>
          <p:cNvSpPr txBox="1"/>
          <p:nvPr/>
        </p:nvSpPr>
        <p:spPr>
          <a:xfrm>
            <a:off x="702200" y="3729550"/>
            <a:ext cx="1886400" cy="6108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chemeClr val="lt1"/>
              </a:buClr>
              <a:buSzPts val="1700"/>
              <a:buFont typeface="Roboto"/>
              <a:buNone/>
            </a:pPr>
            <a:r>
              <a:rPr lang="en-GB" sz="1800">
                <a:latin typeface="Roboto Light"/>
                <a:ea typeface="Roboto Light"/>
                <a:cs typeface="Roboto Light"/>
                <a:sym typeface="Roboto Light"/>
              </a:rPr>
              <a:t>Sales Director, </a:t>
            </a:r>
            <a:br>
              <a:rPr lang="en-GB" sz="1800">
                <a:latin typeface="Roboto Light"/>
                <a:ea typeface="Roboto Light"/>
                <a:cs typeface="Roboto Light"/>
                <a:sym typeface="Roboto Light"/>
              </a:rPr>
            </a:br>
            <a:r>
              <a:rPr lang="en-GB" sz="1800">
                <a:latin typeface="Roboto Light"/>
                <a:ea typeface="Roboto Light"/>
                <a:cs typeface="Roboto Light"/>
                <a:sym typeface="Roboto Light"/>
              </a:rPr>
              <a:t>VP of Sales</a:t>
            </a:r>
            <a:endParaRPr sz="1800">
              <a:latin typeface="Roboto Light"/>
              <a:ea typeface="Roboto Light"/>
              <a:cs typeface="Roboto Light"/>
              <a:sym typeface="Roboto Light"/>
            </a:endParaRPr>
          </a:p>
        </p:txBody>
      </p:sp>
      <p:sp>
        <p:nvSpPr>
          <p:cNvPr id="515" name="Google Shape;515;p89"/>
          <p:cNvSpPr txBox="1"/>
          <p:nvPr/>
        </p:nvSpPr>
        <p:spPr>
          <a:xfrm>
            <a:off x="3266975" y="1215925"/>
            <a:ext cx="5618400" cy="32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latin typeface="Roboto Medium"/>
                <a:ea typeface="Roboto Medium"/>
                <a:cs typeface="Roboto Medium"/>
                <a:sym typeface="Roboto Medium"/>
              </a:rPr>
              <a:t>Persona:</a:t>
            </a:r>
            <a:r>
              <a:rPr b="1" lang="en-GB" sz="1800">
                <a:latin typeface="Roboto"/>
                <a:ea typeface="Roboto"/>
                <a:cs typeface="Roboto"/>
                <a:sym typeface="Roboto"/>
              </a:rPr>
              <a:t>			</a:t>
            </a:r>
            <a:r>
              <a:rPr lang="en-GB" sz="1800">
                <a:latin typeface="Roboto Light"/>
                <a:ea typeface="Roboto Light"/>
                <a:cs typeface="Roboto Light"/>
                <a:sym typeface="Roboto Light"/>
              </a:rPr>
              <a:t>SMB to Mid-market,</a:t>
            </a:r>
            <a:endParaRPr sz="1800">
              <a:latin typeface="Roboto Light"/>
              <a:ea typeface="Roboto Light"/>
              <a:cs typeface="Roboto Light"/>
              <a:sym typeface="Roboto Light"/>
            </a:endParaRPr>
          </a:p>
          <a:p>
            <a:pPr indent="0" lvl="0" marL="1828800" rtl="0" algn="l">
              <a:spcBef>
                <a:spcPts val="0"/>
              </a:spcBef>
              <a:spcAft>
                <a:spcPts val="0"/>
              </a:spcAft>
              <a:buNone/>
            </a:pPr>
            <a:r>
              <a:rPr lang="en-GB" sz="1800">
                <a:latin typeface="Roboto Light"/>
                <a:ea typeface="Roboto Light"/>
                <a:cs typeface="Roboto Light"/>
                <a:sym typeface="Roboto Light"/>
              </a:rPr>
              <a:t>reports to the CEO</a:t>
            </a:r>
            <a:endParaRPr sz="1800">
              <a:latin typeface="Roboto Light"/>
              <a:ea typeface="Roboto Light"/>
              <a:cs typeface="Roboto Light"/>
              <a:sym typeface="Roboto Light"/>
            </a:endParaRPr>
          </a:p>
          <a:p>
            <a:pPr indent="0" lvl="0" marL="1828800" rtl="0" algn="l">
              <a:spcBef>
                <a:spcPts val="0"/>
              </a:spcBef>
              <a:spcAft>
                <a:spcPts val="0"/>
              </a:spcAft>
              <a:buNone/>
            </a:pPr>
            <a:r>
              <a:t/>
            </a:r>
            <a:endParaRPr sz="1800">
              <a:latin typeface="Roboto Light"/>
              <a:ea typeface="Roboto Light"/>
              <a:cs typeface="Roboto Light"/>
              <a:sym typeface="Roboto Light"/>
            </a:endParaRPr>
          </a:p>
          <a:p>
            <a:pPr indent="0" lvl="0" marL="0" rtl="0" algn="l">
              <a:spcBef>
                <a:spcPts val="0"/>
              </a:spcBef>
              <a:spcAft>
                <a:spcPts val="0"/>
              </a:spcAft>
              <a:buNone/>
            </a:pPr>
            <a:r>
              <a:rPr lang="en-GB" sz="1800">
                <a:solidFill>
                  <a:schemeClr val="dk1"/>
                </a:solidFill>
                <a:latin typeface="Roboto Medium"/>
                <a:ea typeface="Roboto Medium"/>
                <a:cs typeface="Roboto Medium"/>
                <a:sym typeface="Roboto Medium"/>
              </a:rPr>
              <a:t>Goals</a:t>
            </a:r>
            <a:r>
              <a:rPr lang="en-GB" sz="1800">
                <a:solidFill>
                  <a:schemeClr val="dk1"/>
                </a:solidFill>
                <a:latin typeface="Roboto Medium"/>
                <a:ea typeface="Roboto Medium"/>
                <a:cs typeface="Roboto Medium"/>
                <a:sym typeface="Roboto Medium"/>
              </a:rPr>
              <a:t>:</a:t>
            </a:r>
            <a:r>
              <a:rPr b="1" lang="en-GB" sz="1800">
                <a:solidFill>
                  <a:schemeClr val="dk1"/>
                </a:solidFill>
                <a:latin typeface="Roboto"/>
                <a:ea typeface="Roboto"/>
                <a:cs typeface="Roboto"/>
                <a:sym typeface="Roboto"/>
              </a:rPr>
              <a:t>			</a:t>
            </a:r>
            <a:r>
              <a:rPr lang="en-GB" sz="1800">
                <a:solidFill>
                  <a:schemeClr val="dk1"/>
                </a:solidFill>
                <a:latin typeface="Roboto Light"/>
                <a:ea typeface="Roboto Light"/>
                <a:cs typeface="Roboto Light"/>
                <a:sym typeface="Roboto Light"/>
              </a:rPr>
              <a:t>Increase sales, prevent churn,</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rPr lang="en-GB" sz="1800">
                <a:solidFill>
                  <a:schemeClr val="dk1"/>
                </a:solidFill>
                <a:latin typeface="Roboto Light"/>
                <a:ea typeface="Roboto Light"/>
                <a:cs typeface="Roboto Light"/>
                <a:sym typeface="Roboto Light"/>
              </a:rPr>
              <a:t>				manage the sales team</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Clr>
                <a:schemeClr val="dk1"/>
              </a:buClr>
              <a:buSzPts val="1100"/>
              <a:buFont typeface="Arial"/>
              <a:buNone/>
            </a:pPr>
            <a:r>
              <a:rPr lang="en-GB" sz="1800">
                <a:solidFill>
                  <a:schemeClr val="dk1"/>
                </a:solidFill>
                <a:latin typeface="Roboto Medium"/>
                <a:ea typeface="Roboto Medium"/>
                <a:cs typeface="Roboto Medium"/>
                <a:sym typeface="Roboto Medium"/>
              </a:rPr>
              <a:t>Challenges:</a:t>
            </a:r>
            <a:r>
              <a:rPr b="1" lang="en-GB" sz="1800">
                <a:solidFill>
                  <a:schemeClr val="dk1"/>
                </a:solidFill>
                <a:latin typeface="Roboto"/>
                <a:ea typeface="Roboto"/>
                <a:cs typeface="Roboto"/>
                <a:sym typeface="Roboto"/>
              </a:rPr>
              <a:t>		</a:t>
            </a:r>
            <a:r>
              <a:rPr lang="en-GB" sz="1800">
                <a:solidFill>
                  <a:schemeClr val="dk1"/>
                </a:solidFill>
                <a:latin typeface="Roboto Light"/>
                <a:ea typeface="Roboto Light"/>
                <a:cs typeface="Roboto Light"/>
                <a:sym typeface="Roboto Light"/>
              </a:rPr>
              <a:t>Motivate the sales team, find </a:t>
            </a:r>
            <a:br>
              <a:rPr lang="en-GB" sz="1800">
                <a:solidFill>
                  <a:schemeClr val="dk1"/>
                </a:solidFill>
                <a:latin typeface="Roboto Light"/>
                <a:ea typeface="Roboto Light"/>
                <a:cs typeface="Roboto Light"/>
                <a:sym typeface="Roboto Light"/>
              </a:rPr>
            </a:br>
            <a:r>
              <a:rPr lang="en-GB" sz="1800">
                <a:solidFill>
                  <a:schemeClr val="dk1"/>
                </a:solidFill>
                <a:latin typeface="Roboto Light"/>
                <a:ea typeface="Roboto Light"/>
                <a:cs typeface="Roboto Light"/>
                <a:sym typeface="Roboto Light"/>
              </a:rPr>
              <a:t>				leads, speed up the sales cycle</a:t>
            </a:r>
            <a:endParaRPr sz="1800">
              <a:solidFill>
                <a:schemeClr val="dk1"/>
              </a:solidFill>
              <a:latin typeface="Roboto Light"/>
              <a:ea typeface="Roboto Light"/>
              <a:cs typeface="Roboto Light"/>
              <a:sym typeface="Robo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72"/>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324" name="Google Shape;324;p72"/>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Welcome!</a:t>
            </a:r>
            <a:endParaRPr/>
          </a:p>
        </p:txBody>
      </p:sp>
      <p:pic>
        <p:nvPicPr>
          <p:cNvPr id="325" name="Google Shape;325;p72"/>
          <p:cNvPicPr preferRelativeResize="0"/>
          <p:nvPr/>
        </p:nvPicPr>
        <p:blipFill>
          <a:blip r:embed="rId3">
            <a:alphaModFix/>
          </a:blip>
          <a:stretch>
            <a:fillRect/>
          </a:stretch>
        </p:blipFill>
        <p:spPr>
          <a:xfrm>
            <a:off x="5362725" y="792800"/>
            <a:ext cx="2775902" cy="2775902"/>
          </a:xfrm>
          <a:prstGeom prst="rect">
            <a:avLst/>
          </a:prstGeom>
          <a:noFill/>
          <a:ln>
            <a:noFill/>
          </a:ln>
        </p:spPr>
      </p:pic>
      <p:sp>
        <p:nvSpPr>
          <p:cNvPr id="326" name="Google Shape;326;p72"/>
          <p:cNvSpPr txBox="1"/>
          <p:nvPr/>
        </p:nvSpPr>
        <p:spPr>
          <a:xfrm>
            <a:off x="673075" y="1181050"/>
            <a:ext cx="4075200" cy="4755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GB" sz="1200">
                <a:solidFill>
                  <a:srgbClr val="FFFFFF"/>
                </a:solidFill>
                <a:latin typeface="Roboto Light"/>
                <a:ea typeface="Roboto Light"/>
                <a:cs typeface="Roboto Light"/>
                <a:sym typeface="Roboto Light"/>
              </a:rPr>
              <a:t>This playbook is here to get you up to speed with working at the high-performance, lightning fast, well-oiled marketing engine at [ INSERT YOUR COMPANY ]. </a:t>
            </a:r>
            <a:br>
              <a:rPr lang="en-GB" sz="1200">
                <a:solidFill>
                  <a:srgbClr val="FFFFFF"/>
                </a:solidFill>
                <a:latin typeface="Roboto Light"/>
                <a:ea typeface="Roboto Light"/>
                <a:cs typeface="Roboto Light"/>
                <a:sym typeface="Roboto Light"/>
              </a:rPr>
            </a:br>
            <a:br>
              <a:rPr lang="en-GB" sz="1200">
                <a:solidFill>
                  <a:srgbClr val="FFFFFF"/>
                </a:solidFill>
                <a:latin typeface="Roboto Light"/>
                <a:ea typeface="Roboto Light"/>
                <a:cs typeface="Roboto Light"/>
                <a:sym typeface="Roboto Light"/>
              </a:rPr>
            </a:br>
            <a:r>
              <a:rPr lang="en-GB" sz="1200">
                <a:solidFill>
                  <a:srgbClr val="FFFFFF"/>
                </a:solidFill>
                <a:latin typeface="Roboto Light"/>
                <a:ea typeface="Roboto Light"/>
                <a:cs typeface="Roboto Light"/>
                <a:sym typeface="Roboto Light"/>
              </a:rPr>
              <a:t>Here, we’ve documented a plan that sets the standards for cross-team collaboration, strategic alignment, and campaign execution. </a:t>
            </a:r>
            <a:endParaRPr sz="1200">
              <a:solidFill>
                <a:srgbClr val="FFFFFF"/>
              </a:solidFill>
              <a:latin typeface="Roboto Light"/>
              <a:ea typeface="Roboto Light"/>
              <a:cs typeface="Roboto Light"/>
              <a:sym typeface="Roboto Light"/>
            </a:endParaRPr>
          </a:p>
          <a:p>
            <a:pPr indent="0" lvl="0" marL="0" rtl="0" algn="l">
              <a:lnSpc>
                <a:spcPct val="150000"/>
              </a:lnSpc>
              <a:spcBef>
                <a:spcPts val="0"/>
              </a:spcBef>
              <a:spcAft>
                <a:spcPts val="0"/>
              </a:spcAft>
              <a:buClr>
                <a:schemeClr val="dk1"/>
              </a:buClr>
              <a:buSzPts val="1100"/>
              <a:buFont typeface="Arial"/>
              <a:buNone/>
            </a:pPr>
            <a:r>
              <a:t/>
            </a:r>
            <a:endParaRPr sz="1200">
              <a:solidFill>
                <a:srgbClr val="FFFFFF"/>
              </a:solidFill>
              <a:latin typeface="Roboto Light"/>
              <a:ea typeface="Roboto Light"/>
              <a:cs typeface="Roboto Light"/>
              <a:sym typeface="Roboto Light"/>
            </a:endParaRPr>
          </a:p>
          <a:p>
            <a:pPr indent="0" lvl="0" marL="0" rtl="0" algn="l">
              <a:lnSpc>
                <a:spcPct val="150000"/>
              </a:lnSpc>
              <a:spcBef>
                <a:spcPts val="0"/>
              </a:spcBef>
              <a:spcAft>
                <a:spcPts val="0"/>
              </a:spcAft>
              <a:buNone/>
            </a:pPr>
            <a:r>
              <a:rPr lang="en-GB" sz="1200">
                <a:solidFill>
                  <a:srgbClr val="FFFFFF"/>
                </a:solidFill>
                <a:latin typeface="Roboto Light"/>
                <a:ea typeface="Roboto Light"/>
                <a:cs typeface="Roboto Light"/>
                <a:sym typeface="Roboto Light"/>
              </a:rPr>
              <a:t>This is not a set of rules, but rather a collection of tips, tricks, and lessons we’ve learned the hard way during our journey at the company. Take them with a grain of salt and make them your own—it’s the end result that matters.</a:t>
            </a:r>
            <a:endParaRPr sz="1200">
              <a:solidFill>
                <a:srgbClr val="FFFFFF"/>
              </a:solidFill>
              <a:latin typeface="Roboto Light"/>
              <a:ea typeface="Roboto Light"/>
              <a:cs typeface="Roboto Light"/>
              <a:sym typeface="Roboto Light"/>
            </a:endParaRPr>
          </a:p>
        </p:txBody>
      </p:sp>
      <p:sp>
        <p:nvSpPr>
          <p:cNvPr id="327" name="Google Shape;327;p72"/>
          <p:cNvSpPr txBox="1"/>
          <p:nvPr/>
        </p:nvSpPr>
        <p:spPr>
          <a:xfrm>
            <a:off x="5820375" y="3875200"/>
            <a:ext cx="1860600" cy="4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rgbClr val="FFFFFF"/>
                </a:solidFill>
                <a:latin typeface="Roboto"/>
                <a:ea typeface="Roboto"/>
                <a:cs typeface="Roboto"/>
                <a:sym typeface="Roboto"/>
              </a:rPr>
              <a:t>Mikko Honkanen</a:t>
            </a:r>
            <a:br>
              <a:rPr lang="en-GB" sz="1600">
                <a:solidFill>
                  <a:srgbClr val="FFFFFF"/>
                </a:solidFill>
                <a:latin typeface="Roboto Light"/>
                <a:ea typeface="Roboto Light"/>
                <a:cs typeface="Roboto Light"/>
                <a:sym typeface="Roboto Light"/>
              </a:rPr>
            </a:br>
            <a:r>
              <a:rPr lang="en-GB" sz="1600">
                <a:solidFill>
                  <a:srgbClr val="FFFFFF"/>
                </a:solidFill>
                <a:latin typeface="Roboto Light"/>
                <a:ea typeface="Roboto Light"/>
                <a:cs typeface="Roboto Light"/>
                <a:sym typeface="Roboto Light"/>
              </a:rPr>
              <a:t>CMO</a:t>
            </a:r>
            <a:endParaRPr sz="1600">
              <a:solidFill>
                <a:srgbClr val="FFFFFF"/>
              </a:solidFill>
              <a:latin typeface="Roboto Light"/>
              <a:ea typeface="Roboto Light"/>
              <a:cs typeface="Roboto Light"/>
              <a:sym typeface="Roboto 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id="520" name="Google Shape;520;p90"/>
          <p:cNvPicPr preferRelativeResize="0"/>
          <p:nvPr/>
        </p:nvPicPr>
        <p:blipFill>
          <a:blip r:embed="rId3">
            <a:alphaModFix/>
          </a:blip>
          <a:stretch>
            <a:fillRect/>
          </a:stretch>
        </p:blipFill>
        <p:spPr>
          <a:xfrm>
            <a:off x="673065" y="1549200"/>
            <a:ext cx="1944674" cy="1944641"/>
          </a:xfrm>
          <a:prstGeom prst="rect">
            <a:avLst/>
          </a:prstGeom>
          <a:noFill/>
          <a:ln>
            <a:noFill/>
          </a:ln>
        </p:spPr>
      </p:pic>
      <p:sp>
        <p:nvSpPr>
          <p:cNvPr id="521" name="Google Shape;521;p90"/>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522" name="Google Shape;522;p90"/>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Persona: Marketing Lead</a:t>
            </a:r>
            <a:endParaRPr/>
          </a:p>
        </p:txBody>
      </p:sp>
      <p:sp>
        <p:nvSpPr>
          <p:cNvPr id="523" name="Google Shape;523;p90"/>
          <p:cNvSpPr txBox="1"/>
          <p:nvPr/>
        </p:nvSpPr>
        <p:spPr>
          <a:xfrm>
            <a:off x="702200" y="3729550"/>
            <a:ext cx="1886400" cy="6108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chemeClr val="lt1"/>
              </a:buClr>
              <a:buSzPts val="1700"/>
              <a:buFont typeface="Roboto"/>
              <a:buNone/>
            </a:pPr>
            <a:r>
              <a:rPr lang="en-GB" sz="1800">
                <a:latin typeface="Roboto Light"/>
                <a:ea typeface="Roboto Light"/>
                <a:cs typeface="Roboto Light"/>
                <a:sym typeface="Roboto Light"/>
              </a:rPr>
              <a:t>Chief Marketing Officer, CRO</a:t>
            </a:r>
            <a:endParaRPr sz="1800">
              <a:latin typeface="Roboto Light"/>
              <a:ea typeface="Roboto Light"/>
              <a:cs typeface="Roboto Light"/>
              <a:sym typeface="Roboto Light"/>
            </a:endParaRPr>
          </a:p>
        </p:txBody>
      </p:sp>
      <p:sp>
        <p:nvSpPr>
          <p:cNvPr id="524" name="Google Shape;524;p90"/>
          <p:cNvSpPr txBox="1"/>
          <p:nvPr/>
        </p:nvSpPr>
        <p:spPr>
          <a:xfrm>
            <a:off x="3266975" y="1215925"/>
            <a:ext cx="5618400" cy="32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latin typeface="Roboto Medium"/>
                <a:ea typeface="Roboto Medium"/>
                <a:cs typeface="Roboto Medium"/>
                <a:sym typeface="Roboto Medium"/>
              </a:rPr>
              <a:t>Persona:</a:t>
            </a:r>
            <a:r>
              <a:rPr b="1" lang="en-GB" sz="1800">
                <a:latin typeface="Roboto"/>
                <a:ea typeface="Roboto"/>
                <a:cs typeface="Roboto"/>
                <a:sym typeface="Roboto"/>
              </a:rPr>
              <a:t>			</a:t>
            </a:r>
            <a:r>
              <a:rPr lang="en-GB" sz="1800">
                <a:latin typeface="Roboto Light"/>
                <a:ea typeface="Roboto Light"/>
                <a:cs typeface="Roboto Light"/>
                <a:sym typeface="Roboto Light"/>
              </a:rPr>
              <a:t>Mid-market to enterprise,</a:t>
            </a:r>
            <a:endParaRPr sz="1800">
              <a:latin typeface="Roboto Light"/>
              <a:ea typeface="Roboto Light"/>
              <a:cs typeface="Roboto Light"/>
              <a:sym typeface="Roboto Light"/>
            </a:endParaRPr>
          </a:p>
          <a:p>
            <a:pPr indent="0" lvl="0" marL="1828800" rtl="0" algn="l">
              <a:spcBef>
                <a:spcPts val="0"/>
              </a:spcBef>
              <a:spcAft>
                <a:spcPts val="0"/>
              </a:spcAft>
              <a:buNone/>
            </a:pPr>
            <a:r>
              <a:rPr lang="en-GB" sz="1800">
                <a:latin typeface="Roboto Light"/>
                <a:ea typeface="Roboto Light"/>
                <a:cs typeface="Roboto Light"/>
                <a:sym typeface="Roboto Light"/>
              </a:rPr>
              <a:t>Part of the executive team</a:t>
            </a:r>
            <a:endParaRPr sz="1800">
              <a:latin typeface="Roboto Light"/>
              <a:ea typeface="Roboto Light"/>
              <a:cs typeface="Roboto Light"/>
              <a:sym typeface="Roboto Light"/>
            </a:endParaRPr>
          </a:p>
          <a:p>
            <a:pPr indent="0" lvl="0" marL="1828800" rtl="0" algn="l">
              <a:spcBef>
                <a:spcPts val="0"/>
              </a:spcBef>
              <a:spcAft>
                <a:spcPts val="0"/>
              </a:spcAft>
              <a:buNone/>
            </a:pPr>
            <a:r>
              <a:t/>
            </a:r>
            <a:endParaRPr sz="1800">
              <a:latin typeface="Roboto Light"/>
              <a:ea typeface="Roboto Light"/>
              <a:cs typeface="Roboto Light"/>
              <a:sym typeface="Roboto Light"/>
            </a:endParaRPr>
          </a:p>
          <a:p>
            <a:pPr indent="0" lvl="0" marL="0" rtl="0" algn="l">
              <a:spcBef>
                <a:spcPts val="0"/>
              </a:spcBef>
              <a:spcAft>
                <a:spcPts val="0"/>
              </a:spcAft>
              <a:buNone/>
            </a:pPr>
            <a:r>
              <a:rPr lang="en-GB" sz="1800">
                <a:solidFill>
                  <a:schemeClr val="dk1"/>
                </a:solidFill>
                <a:latin typeface="Roboto Medium"/>
                <a:ea typeface="Roboto Medium"/>
                <a:cs typeface="Roboto Medium"/>
                <a:sym typeface="Roboto Medium"/>
              </a:rPr>
              <a:t>Goals:</a:t>
            </a:r>
            <a:r>
              <a:rPr b="1" lang="en-GB" sz="1800">
                <a:solidFill>
                  <a:schemeClr val="dk1"/>
                </a:solidFill>
                <a:latin typeface="Roboto"/>
                <a:ea typeface="Roboto"/>
                <a:cs typeface="Roboto"/>
                <a:sym typeface="Roboto"/>
              </a:rPr>
              <a:t>			</a:t>
            </a:r>
            <a:r>
              <a:rPr lang="en-GB" sz="1800">
                <a:solidFill>
                  <a:schemeClr val="dk1"/>
                </a:solidFill>
                <a:latin typeface="Roboto Light"/>
                <a:ea typeface="Roboto Light"/>
                <a:cs typeface="Roboto Light"/>
                <a:sym typeface="Roboto Light"/>
              </a:rPr>
              <a:t>Deliver highly converting leads </a:t>
            </a:r>
            <a:endParaRPr sz="1800">
              <a:solidFill>
                <a:schemeClr val="dk1"/>
              </a:solidFill>
              <a:latin typeface="Roboto Light"/>
              <a:ea typeface="Roboto Light"/>
              <a:cs typeface="Roboto Light"/>
              <a:sym typeface="Roboto Light"/>
            </a:endParaRPr>
          </a:p>
          <a:p>
            <a:pPr indent="457200" lvl="0" marL="1371600" rtl="0" algn="l">
              <a:spcBef>
                <a:spcPts val="0"/>
              </a:spcBef>
              <a:spcAft>
                <a:spcPts val="0"/>
              </a:spcAft>
              <a:buNone/>
            </a:pPr>
            <a:r>
              <a:rPr lang="en-GB" sz="1800">
                <a:solidFill>
                  <a:schemeClr val="dk1"/>
                </a:solidFill>
                <a:latin typeface="Roboto Light"/>
                <a:ea typeface="Roboto Light"/>
                <a:cs typeface="Roboto Light"/>
                <a:sym typeface="Roboto Light"/>
              </a:rPr>
              <a:t>to the sales team</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rPr lang="en-GB" sz="1800">
                <a:solidFill>
                  <a:schemeClr val="dk1"/>
                </a:solidFill>
                <a:latin typeface="Roboto Medium"/>
                <a:ea typeface="Roboto Medium"/>
                <a:cs typeface="Roboto Medium"/>
                <a:sym typeface="Roboto Medium"/>
              </a:rPr>
              <a:t>Challenges:	</a:t>
            </a:r>
            <a:r>
              <a:rPr b="1" lang="en-GB" sz="1800">
                <a:solidFill>
                  <a:schemeClr val="dk1"/>
                </a:solidFill>
                <a:latin typeface="Roboto"/>
                <a:ea typeface="Roboto"/>
                <a:cs typeface="Roboto"/>
                <a:sym typeface="Roboto"/>
              </a:rPr>
              <a:t>	</a:t>
            </a:r>
            <a:r>
              <a:rPr lang="en-GB" sz="1800">
                <a:solidFill>
                  <a:schemeClr val="dk1"/>
                </a:solidFill>
                <a:latin typeface="Roboto Light"/>
                <a:ea typeface="Roboto Light"/>
                <a:cs typeface="Roboto Light"/>
                <a:sym typeface="Roboto Light"/>
              </a:rPr>
              <a:t>Sales and marketing alignment,</a:t>
            </a:r>
            <a:endParaRPr sz="1800">
              <a:solidFill>
                <a:schemeClr val="dk1"/>
              </a:solidFill>
              <a:latin typeface="Roboto Light"/>
              <a:ea typeface="Roboto Light"/>
              <a:cs typeface="Roboto Light"/>
              <a:sym typeface="Roboto Light"/>
            </a:endParaRPr>
          </a:p>
          <a:p>
            <a:pPr indent="457200" lvl="0" marL="1371600" rtl="0" algn="l">
              <a:spcBef>
                <a:spcPts val="0"/>
              </a:spcBef>
              <a:spcAft>
                <a:spcPts val="0"/>
              </a:spcAft>
              <a:buNone/>
            </a:pPr>
            <a:r>
              <a:rPr lang="en-GB" sz="1800">
                <a:solidFill>
                  <a:schemeClr val="dk1"/>
                </a:solidFill>
                <a:latin typeface="Roboto Light"/>
                <a:ea typeface="Roboto Light"/>
                <a:cs typeface="Roboto Light"/>
                <a:sym typeface="Roboto Light"/>
              </a:rPr>
              <a:t>data quality, lead conversions</a:t>
            </a:r>
            <a:endParaRPr sz="1800">
              <a:solidFill>
                <a:schemeClr val="dk1"/>
              </a:solidFill>
              <a:latin typeface="Roboto Light"/>
              <a:ea typeface="Roboto Light"/>
              <a:cs typeface="Roboto Light"/>
              <a:sym typeface="Robo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91"/>
          <p:cNvPicPr preferRelativeResize="0"/>
          <p:nvPr/>
        </p:nvPicPr>
        <p:blipFill>
          <a:blip r:embed="rId3">
            <a:alphaModFix/>
          </a:blip>
          <a:stretch>
            <a:fillRect/>
          </a:stretch>
        </p:blipFill>
        <p:spPr>
          <a:xfrm>
            <a:off x="673062" y="1549204"/>
            <a:ext cx="1944672" cy="1944639"/>
          </a:xfrm>
          <a:prstGeom prst="rect">
            <a:avLst/>
          </a:prstGeom>
          <a:noFill/>
          <a:ln>
            <a:noFill/>
          </a:ln>
        </p:spPr>
      </p:pic>
      <p:sp>
        <p:nvSpPr>
          <p:cNvPr id="530" name="Google Shape;530;p91"/>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531" name="Google Shape;531;p9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Persona: Data Lead</a:t>
            </a:r>
            <a:endParaRPr/>
          </a:p>
        </p:txBody>
      </p:sp>
      <p:sp>
        <p:nvSpPr>
          <p:cNvPr id="532" name="Google Shape;532;p91"/>
          <p:cNvSpPr txBox="1"/>
          <p:nvPr/>
        </p:nvSpPr>
        <p:spPr>
          <a:xfrm>
            <a:off x="702200" y="3729550"/>
            <a:ext cx="1886400" cy="610800"/>
          </a:xfrm>
          <a:prstGeom prst="rect">
            <a:avLst/>
          </a:prstGeom>
          <a:noFill/>
          <a:ln>
            <a:noFill/>
          </a:ln>
        </p:spPr>
        <p:txBody>
          <a:bodyPr anchorCtr="0" anchor="ctr" bIns="19050" lIns="19050" spcFirstLastPara="1" rIns="19050" wrap="square" tIns="19050">
            <a:noAutofit/>
          </a:bodyPr>
          <a:lstStyle/>
          <a:p>
            <a:pPr indent="0" lvl="0" marL="0" rtl="0" algn="ctr">
              <a:spcBef>
                <a:spcPts val="0"/>
              </a:spcBef>
              <a:spcAft>
                <a:spcPts val="0"/>
              </a:spcAft>
              <a:buClr>
                <a:schemeClr val="lt1"/>
              </a:buClr>
              <a:buSzPts val="1700"/>
              <a:buFont typeface="Roboto"/>
              <a:buNone/>
            </a:pPr>
            <a:r>
              <a:rPr lang="en-GB" sz="1800">
                <a:latin typeface="Roboto Light"/>
                <a:ea typeface="Roboto Light"/>
                <a:cs typeface="Roboto Light"/>
                <a:sym typeface="Roboto Light"/>
              </a:rPr>
              <a:t>Head of IT / Operations / CRM / Analytics</a:t>
            </a:r>
            <a:endParaRPr sz="1800">
              <a:latin typeface="Roboto Light"/>
              <a:ea typeface="Roboto Light"/>
              <a:cs typeface="Roboto Light"/>
              <a:sym typeface="Roboto Light"/>
            </a:endParaRPr>
          </a:p>
        </p:txBody>
      </p:sp>
      <p:sp>
        <p:nvSpPr>
          <p:cNvPr id="533" name="Google Shape;533;p91"/>
          <p:cNvSpPr txBox="1"/>
          <p:nvPr/>
        </p:nvSpPr>
        <p:spPr>
          <a:xfrm>
            <a:off x="3266975" y="1215925"/>
            <a:ext cx="5618400" cy="327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latin typeface="Roboto Medium"/>
                <a:ea typeface="Roboto Medium"/>
                <a:cs typeface="Roboto Medium"/>
                <a:sym typeface="Roboto Medium"/>
              </a:rPr>
              <a:t>Persona:</a:t>
            </a:r>
            <a:r>
              <a:rPr b="1" lang="en-GB" sz="1800">
                <a:latin typeface="Roboto"/>
                <a:ea typeface="Roboto"/>
                <a:cs typeface="Roboto"/>
                <a:sym typeface="Roboto"/>
              </a:rPr>
              <a:t>			</a:t>
            </a:r>
            <a:r>
              <a:rPr lang="en-GB" sz="1800">
                <a:latin typeface="Roboto Light"/>
                <a:ea typeface="Roboto Light"/>
                <a:cs typeface="Roboto Light"/>
                <a:sym typeface="Roboto Light"/>
              </a:rPr>
              <a:t>Enterprise</a:t>
            </a:r>
            <a:endParaRPr sz="1800">
              <a:latin typeface="Roboto Light"/>
              <a:ea typeface="Roboto Light"/>
              <a:cs typeface="Roboto Light"/>
              <a:sym typeface="Roboto Light"/>
            </a:endParaRPr>
          </a:p>
          <a:p>
            <a:pPr indent="0" lvl="0" marL="1828800" rtl="0" algn="l">
              <a:spcBef>
                <a:spcPts val="0"/>
              </a:spcBef>
              <a:spcAft>
                <a:spcPts val="0"/>
              </a:spcAft>
              <a:buNone/>
            </a:pPr>
            <a:r>
              <a:rPr lang="en-GB" sz="1800">
                <a:latin typeface="Roboto Light"/>
                <a:ea typeface="Roboto Light"/>
                <a:cs typeface="Roboto Light"/>
                <a:sym typeface="Roboto Light"/>
              </a:rPr>
              <a:t>Approves data decisions</a:t>
            </a:r>
            <a:endParaRPr sz="1800">
              <a:latin typeface="Roboto Light"/>
              <a:ea typeface="Roboto Light"/>
              <a:cs typeface="Roboto Light"/>
              <a:sym typeface="Roboto Light"/>
            </a:endParaRPr>
          </a:p>
          <a:p>
            <a:pPr indent="0" lvl="0" marL="1828800" rtl="0" algn="l">
              <a:spcBef>
                <a:spcPts val="0"/>
              </a:spcBef>
              <a:spcAft>
                <a:spcPts val="0"/>
              </a:spcAft>
              <a:buNone/>
            </a:pPr>
            <a:r>
              <a:t/>
            </a:r>
            <a:endParaRPr sz="1800">
              <a:latin typeface="Roboto Light"/>
              <a:ea typeface="Roboto Light"/>
              <a:cs typeface="Roboto Light"/>
              <a:sym typeface="Roboto Light"/>
            </a:endParaRPr>
          </a:p>
          <a:p>
            <a:pPr indent="0" lvl="0" marL="0" rtl="0" algn="l">
              <a:spcBef>
                <a:spcPts val="0"/>
              </a:spcBef>
              <a:spcAft>
                <a:spcPts val="0"/>
              </a:spcAft>
              <a:buNone/>
            </a:pPr>
            <a:r>
              <a:rPr lang="en-GB" sz="1800">
                <a:solidFill>
                  <a:schemeClr val="dk1"/>
                </a:solidFill>
                <a:latin typeface="Roboto Medium"/>
                <a:ea typeface="Roboto Medium"/>
                <a:cs typeface="Roboto Medium"/>
                <a:sym typeface="Roboto Medium"/>
              </a:rPr>
              <a:t>Goals:</a:t>
            </a:r>
            <a:r>
              <a:rPr b="1" lang="en-GB" sz="1800">
                <a:solidFill>
                  <a:schemeClr val="dk1"/>
                </a:solidFill>
                <a:latin typeface="Roboto"/>
                <a:ea typeface="Roboto"/>
                <a:cs typeface="Roboto"/>
                <a:sym typeface="Roboto"/>
              </a:rPr>
              <a:t>			</a:t>
            </a:r>
            <a:r>
              <a:rPr lang="en-GB" sz="1800">
                <a:solidFill>
                  <a:schemeClr val="dk1"/>
                </a:solidFill>
                <a:latin typeface="Roboto Light"/>
                <a:ea typeface="Roboto Light"/>
                <a:cs typeface="Roboto Light"/>
                <a:sym typeface="Roboto Light"/>
              </a:rPr>
              <a:t>Improving processes, driving</a:t>
            </a:r>
            <a:endParaRPr sz="1800">
              <a:solidFill>
                <a:schemeClr val="dk1"/>
              </a:solidFill>
              <a:latin typeface="Roboto Light"/>
              <a:ea typeface="Roboto Light"/>
              <a:cs typeface="Roboto Light"/>
              <a:sym typeface="Roboto Light"/>
            </a:endParaRPr>
          </a:p>
          <a:p>
            <a:pPr indent="457200" lvl="0" marL="1371600" rtl="0" algn="l">
              <a:spcBef>
                <a:spcPts val="0"/>
              </a:spcBef>
              <a:spcAft>
                <a:spcPts val="0"/>
              </a:spcAft>
              <a:buNone/>
            </a:pPr>
            <a:r>
              <a:rPr lang="en-GB" sz="1800">
                <a:solidFill>
                  <a:schemeClr val="dk1"/>
                </a:solidFill>
                <a:latin typeface="Roboto Light"/>
                <a:ea typeface="Roboto Light"/>
                <a:cs typeface="Roboto Light"/>
                <a:sym typeface="Roboto Light"/>
              </a:rPr>
              <a:t>efficiency, security and compliance</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t/>
            </a:r>
            <a:endParaRPr sz="1800">
              <a:solidFill>
                <a:schemeClr val="dk1"/>
              </a:solidFill>
              <a:latin typeface="Roboto Light"/>
              <a:ea typeface="Roboto Light"/>
              <a:cs typeface="Roboto Light"/>
              <a:sym typeface="Roboto Light"/>
            </a:endParaRPr>
          </a:p>
          <a:p>
            <a:pPr indent="0" lvl="0" marL="0" rtl="0" algn="l">
              <a:spcBef>
                <a:spcPts val="0"/>
              </a:spcBef>
              <a:spcAft>
                <a:spcPts val="0"/>
              </a:spcAft>
              <a:buNone/>
            </a:pPr>
            <a:r>
              <a:rPr lang="en-GB" sz="1800">
                <a:solidFill>
                  <a:schemeClr val="dk1"/>
                </a:solidFill>
                <a:latin typeface="Roboto Medium"/>
                <a:ea typeface="Roboto Medium"/>
                <a:cs typeface="Roboto Medium"/>
                <a:sym typeface="Roboto Medium"/>
              </a:rPr>
              <a:t>Challenges:</a:t>
            </a:r>
            <a:r>
              <a:rPr b="1" lang="en-GB" sz="1800">
                <a:solidFill>
                  <a:schemeClr val="dk1"/>
                </a:solidFill>
                <a:latin typeface="Roboto"/>
                <a:ea typeface="Roboto"/>
                <a:cs typeface="Roboto"/>
                <a:sym typeface="Roboto"/>
              </a:rPr>
              <a:t>		</a:t>
            </a:r>
            <a:r>
              <a:rPr lang="en-GB" sz="1800">
                <a:solidFill>
                  <a:schemeClr val="dk1"/>
                </a:solidFill>
                <a:latin typeface="Roboto Light"/>
                <a:ea typeface="Roboto Light"/>
                <a:cs typeface="Roboto Light"/>
                <a:sym typeface="Roboto Light"/>
              </a:rPr>
              <a:t>Data accuracy, data </a:t>
            </a:r>
            <a:endParaRPr sz="1800">
              <a:solidFill>
                <a:schemeClr val="dk1"/>
              </a:solidFill>
              <a:latin typeface="Roboto Light"/>
              <a:ea typeface="Roboto Light"/>
              <a:cs typeface="Roboto Light"/>
              <a:sym typeface="Roboto Light"/>
            </a:endParaRPr>
          </a:p>
          <a:p>
            <a:pPr indent="457200" lvl="0" marL="1371600" rtl="0" algn="l">
              <a:spcBef>
                <a:spcPts val="0"/>
              </a:spcBef>
              <a:spcAft>
                <a:spcPts val="0"/>
              </a:spcAft>
              <a:buNone/>
            </a:pPr>
            <a:r>
              <a:rPr lang="en-GB" sz="1800">
                <a:solidFill>
                  <a:schemeClr val="dk1"/>
                </a:solidFill>
                <a:latin typeface="Roboto Light"/>
                <a:ea typeface="Roboto Light"/>
                <a:cs typeface="Roboto Light"/>
                <a:sym typeface="Roboto Light"/>
              </a:rPr>
              <a:t>management, data flow</a:t>
            </a:r>
            <a:endParaRPr sz="1800">
              <a:solidFill>
                <a:schemeClr val="dk1"/>
              </a:solidFill>
              <a:latin typeface="Roboto Light"/>
              <a:ea typeface="Roboto Light"/>
              <a:cs typeface="Roboto Light"/>
              <a:sym typeface="Roboto 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92"/>
          <p:cNvSpPr/>
          <p:nvPr/>
        </p:nvSpPr>
        <p:spPr>
          <a:xfrm>
            <a:off x="1028312" y="-85731"/>
            <a:ext cx="3062100" cy="259830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539" name="Google Shape;539;p92"/>
          <p:cNvSpPr txBox="1"/>
          <p:nvPr/>
        </p:nvSpPr>
        <p:spPr>
          <a:xfrm>
            <a:off x="1298733" y="247025"/>
            <a:ext cx="2387700" cy="1932600"/>
          </a:xfrm>
          <a:prstGeom prst="rect">
            <a:avLst/>
          </a:prstGeom>
          <a:noFill/>
          <a:ln>
            <a:noFill/>
          </a:ln>
        </p:spPr>
        <p:txBody>
          <a:bodyPr anchorCtr="0" anchor="ctr" bIns="19050" lIns="19050" spcFirstLastPara="1" rIns="19050" wrap="square" tIns="19050">
            <a:noAutofit/>
          </a:bodyPr>
          <a:lstStyle/>
          <a:p>
            <a:pPr indent="0" lvl="0" marL="0" marR="0" rtl="0" algn="l">
              <a:lnSpc>
                <a:spcPct val="80000"/>
              </a:lnSpc>
              <a:spcBef>
                <a:spcPts val="0"/>
              </a:spcBef>
              <a:spcAft>
                <a:spcPts val="0"/>
              </a:spcAft>
              <a:buClr>
                <a:srgbClr val="FFFFFF"/>
              </a:buClr>
              <a:buSzPts val="4900"/>
              <a:buFont typeface="Roboto"/>
              <a:buNone/>
            </a:pPr>
            <a:r>
              <a:rPr b="1" lang="en-GB" sz="3600">
                <a:solidFill>
                  <a:srgbClr val="FFFFFF"/>
                </a:solidFill>
                <a:latin typeface="Roboto"/>
                <a:ea typeface="Roboto"/>
                <a:cs typeface="Roboto"/>
                <a:sym typeface="Roboto"/>
              </a:rPr>
              <a:t>Our strategies</a:t>
            </a:r>
            <a:endParaRPr sz="3600"/>
          </a:p>
        </p:txBody>
      </p:sp>
      <p:sp>
        <p:nvSpPr>
          <p:cNvPr id="540" name="Google Shape;540;p92"/>
          <p:cNvSpPr txBox="1"/>
          <p:nvPr/>
        </p:nvSpPr>
        <p:spPr>
          <a:xfrm>
            <a:off x="5709775" y="2988400"/>
            <a:ext cx="3225000" cy="16098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800"/>
              <a:buFont typeface="Roboto Medium"/>
              <a:buNone/>
            </a:pPr>
            <a:r>
              <a:rPr lang="en-GB" sz="1800">
                <a:solidFill>
                  <a:srgbClr val="FFFFFF"/>
                </a:solidFill>
                <a:latin typeface="Roboto Medium"/>
                <a:ea typeface="Roboto Medium"/>
                <a:cs typeface="Roboto Medium"/>
                <a:sym typeface="Roboto Medium"/>
              </a:rPr>
              <a:t>Our tricks and lessons learned. How we drive </a:t>
            </a:r>
            <a:r>
              <a:rPr lang="en-GB" sz="1800">
                <a:solidFill>
                  <a:srgbClr val="FEE433"/>
                </a:solidFill>
                <a:latin typeface="Roboto Medium"/>
                <a:ea typeface="Roboto Medium"/>
                <a:cs typeface="Roboto Medium"/>
                <a:sym typeface="Roboto Medium"/>
              </a:rPr>
              <a:t>awareness, generate leads, and contribute</a:t>
            </a:r>
            <a:r>
              <a:rPr lang="en-GB" sz="1800">
                <a:solidFill>
                  <a:srgbClr val="FFFFFF"/>
                </a:solidFill>
                <a:latin typeface="Roboto Medium"/>
                <a:ea typeface="Roboto Medium"/>
                <a:cs typeface="Roboto Medium"/>
                <a:sym typeface="Roboto Medium"/>
              </a:rPr>
              <a:t> to company’s revenue</a:t>
            </a:r>
            <a:r>
              <a:rPr lang="en-GB" sz="1800">
                <a:solidFill>
                  <a:srgbClr val="FFFFFF"/>
                </a:solidFill>
                <a:latin typeface="Roboto Medium"/>
                <a:ea typeface="Roboto Medium"/>
                <a:cs typeface="Roboto Medium"/>
                <a:sym typeface="Roboto Medium"/>
              </a:rPr>
              <a:t>.</a:t>
            </a:r>
            <a:endParaRPr sz="500"/>
          </a:p>
        </p:txBody>
      </p:sp>
      <p:sp>
        <p:nvSpPr>
          <p:cNvPr id="541" name="Google Shape;541;p92"/>
          <p:cNvSpPr txBox="1"/>
          <p:nvPr/>
        </p:nvSpPr>
        <p:spPr>
          <a:xfrm>
            <a:off x="3208950" y="3396250"/>
            <a:ext cx="20289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GB" sz="1200">
                <a:solidFill>
                  <a:schemeClr val="lt1"/>
                </a:solidFill>
                <a:latin typeface="Roboto"/>
                <a:ea typeface="Roboto"/>
                <a:cs typeface="Roboto"/>
                <a:sym typeface="Roboto"/>
              </a:rPr>
              <a:t>[ Include in this section a summary of your essential marketing plays.  ]</a:t>
            </a: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93"/>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547" name="Google Shape;547;p93"/>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Customer segmentation</a:t>
            </a:r>
            <a:endParaRPr/>
          </a:p>
        </p:txBody>
      </p:sp>
      <p:sp>
        <p:nvSpPr>
          <p:cNvPr id="548" name="Google Shape;548;p93"/>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Roboto"/>
                <a:ea typeface="Roboto"/>
                <a:cs typeface="Roboto"/>
                <a:sym typeface="Roboto"/>
              </a:rPr>
              <a:t>[ How do you acquire and nurture new customers?</a:t>
            </a:r>
            <a:endParaRPr b="1" sz="1200">
              <a:latin typeface="Roboto"/>
              <a:ea typeface="Roboto"/>
              <a:cs typeface="Roboto"/>
              <a:sym typeface="Roboto"/>
            </a:endParaRPr>
          </a:p>
          <a:p>
            <a:pPr indent="0" lvl="0" marL="0" rtl="0" algn="l">
              <a:spcBef>
                <a:spcPts val="1600"/>
              </a:spcBef>
              <a:spcAft>
                <a:spcPts val="1600"/>
              </a:spcAft>
              <a:buNone/>
            </a:pPr>
            <a:r>
              <a:rPr b="1" lang="en-GB" sz="1200">
                <a:latin typeface="Roboto"/>
                <a:ea typeface="Roboto"/>
                <a:cs typeface="Roboto"/>
                <a:sym typeface="Roboto"/>
              </a:rPr>
              <a:t>Explain your customer segmentation strategy. ]</a:t>
            </a:r>
            <a:endParaRPr b="1" sz="1200">
              <a:latin typeface="Roboto"/>
              <a:ea typeface="Roboto"/>
              <a:cs typeface="Roboto"/>
              <a:sym typeface="Roboto"/>
            </a:endParaRPr>
          </a:p>
        </p:txBody>
      </p:sp>
      <p:sp>
        <p:nvSpPr>
          <p:cNvPr id="549" name="Google Shape;549;p93"/>
          <p:cNvSpPr txBox="1"/>
          <p:nvPr>
            <p:ph idx="4294967295" type="body"/>
          </p:nvPr>
        </p:nvSpPr>
        <p:spPr>
          <a:xfrm>
            <a:off x="825475" y="1541475"/>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Micro-segments: Use the Vainu Custom Industry company property/data field to uncover unique customer segments based on the most relevant data </a:t>
            </a:r>
            <a:r>
              <a:rPr lang="en-GB" sz="1200"/>
              <a:t>points</a:t>
            </a:r>
            <a:r>
              <a:rPr lang="en-GB" sz="1200"/>
              <a:t>.</a:t>
            </a:r>
            <a:endParaRPr sz="1200"/>
          </a:p>
          <a:p>
            <a:pPr indent="0" lvl="0" marL="0" rtl="0" algn="l">
              <a:spcBef>
                <a:spcPts val="1600"/>
              </a:spcBef>
              <a:spcAft>
                <a:spcPts val="0"/>
              </a:spcAft>
              <a:buNone/>
            </a:pPr>
            <a:r>
              <a:rPr lang="en-GB" sz="1200"/>
              <a:t>We concentrate on acquiring specific high-value customers with highly targeted, personalized campaigns.</a:t>
            </a:r>
            <a:endParaRPr sz="1200"/>
          </a:p>
          <a:p>
            <a:pPr indent="0" lvl="0" marL="0" rtl="0" algn="l">
              <a:spcBef>
                <a:spcPts val="1600"/>
              </a:spcBef>
              <a:spcAft>
                <a:spcPts val="0"/>
              </a:spcAft>
              <a:buNone/>
            </a:pPr>
            <a:r>
              <a:rPr lang="en-GB" sz="1200"/>
              <a:t>We add companies to our account-based marketing campaigns automatically as they go through significant company changes by following trigger events. </a:t>
            </a:r>
            <a:endParaRPr sz="1200"/>
          </a:p>
          <a:p>
            <a:pPr indent="0" lvl="0" marL="0" rtl="0" algn="l">
              <a:spcBef>
                <a:spcPts val="1600"/>
              </a:spcBef>
              <a:spcAft>
                <a:spcPts val="1600"/>
              </a:spcAft>
              <a:buNone/>
            </a:pPr>
            <a:r>
              <a:t/>
            </a:r>
            <a:endParaRPr sz="1200"/>
          </a:p>
        </p:txBody>
      </p:sp>
      <p:pic>
        <p:nvPicPr>
          <p:cNvPr id="550" name="Google Shape;550;p93"/>
          <p:cNvPicPr preferRelativeResize="0"/>
          <p:nvPr/>
        </p:nvPicPr>
        <p:blipFill>
          <a:blip r:embed="rId3">
            <a:alphaModFix/>
          </a:blip>
          <a:stretch>
            <a:fillRect/>
          </a:stretch>
        </p:blipFill>
        <p:spPr>
          <a:xfrm>
            <a:off x="4698888" y="2454575"/>
            <a:ext cx="3852276" cy="2356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94"/>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556" name="Google Shape;556;p94"/>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Ideal timing</a:t>
            </a:r>
            <a:endParaRPr/>
          </a:p>
        </p:txBody>
      </p:sp>
      <p:sp>
        <p:nvSpPr>
          <p:cNvPr id="557" name="Google Shape;557;p94"/>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Roboto"/>
                <a:ea typeface="Roboto"/>
                <a:cs typeface="Roboto"/>
                <a:sym typeface="Roboto"/>
              </a:rPr>
              <a:t>[ What’s the best timing to launch a new marketing campaign?</a:t>
            </a:r>
            <a:endParaRPr b="1" sz="1200">
              <a:latin typeface="Roboto"/>
              <a:ea typeface="Roboto"/>
              <a:cs typeface="Roboto"/>
              <a:sym typeface="Roboto"/>
            </a:endParaRPr>
          </a:p>
          <a:p>
            <a:pPr indent="0" lvl="0" marL="0" rtl="0" algn="l">
              <a:spcBef>
                <a:spcPts val="1600"/>
              </a:spcBef>
              <a:spcAft>
                <a:spcPts val="1600"/>
              </a:spcAft>
              <a:buNone/>
            </a:pPr>
            <a:r>
              <a:rPr b="1" lang="en-GB" sz="1200">
                <a:latin typeface="Roboto"/>
                <a:ea typeface="Roboto"/>
                <a:cs typeface="Roboto"/>
                <a:sym typeface="Roboto"/>
              </a:rPr>
              <a:t>Define what kind of behaviour by a company means high buyer intent for you. ]</a:t>
            </a:r>
            <a:endParaRPr b="1" sz="1200">
              <a:latin typeface="Roboto"/>
              <a:ea typeface="Roboto"/>
              <a:cs typeface="Roboto"/>
              <a:sym typeface="Roboto"/>
            </a:endParaRPr>
          </a:p>
        </p:txBody>
      </p:sp>
      <p:sp>
        <p:nvSpPr>
          <p:cNvPr id="558" name="Google Shape;558;p94"/>
          <p:cNvSpPr txBox="1"/>
          <p:nvPr>
            <p:ph idx="4294967295" type="body"/>
          </p:nvPr>
        </p:nvSpPr>
        <p:spPr>
          <a:xfrm>
            <a:off x="825475" y="1541475"/>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We launch a new </a:t>
            </a:r>
            <a:r>
              <a:rPr lang="en-GB" sz="1200"/>
              <a:t>campaign</a:t>
            </a:r>
            <a:r>
              <a:rPr lang="en-GB" sz="1200"/>
              <a:t> </a:t>
            </a:r>
            <a:r>
              <a:rPr lang="en-GB" sz="1200"/>
              <a:t>wherever</a:t>
            </a:r>
            <a:r>
              <a:rPr lang="en-GB" sz="1200"/>
              <a:t> a new company matches our ICP.</a:t>
            </a:r>
            <a:endParaRPr sz="1200"/>
          </a:p>
          <a:p>
            <a:pPr indent="0" lvl="0" marL="0" rtl="0" algn="l">
              <a:spcBef>
                <a:spcPts val="1600"/>
              </a:spcBef>
              <a:spcAft>
                <a:spcPts val="0"/>
              </a:spcAft>
              <a:buNone/>
            </a:pPr>
            <a:r>
              <a:rPr lang="en-GB" sz="1200"/>
              <a:t>We connect our CRM and marketing automations tools with Vainu to detect high buyer intent and when an account shows such behavior, we auto-trigger a customized workflow to nurture them.</a:t>
            </a:r>
            <a:endParaRPr sz="1200"/>
          </a:p>
          <a:p>
            <a:pPr indent="0" lvl="0" marL="0" rtl="0" algn="l">
              <a:spcBef>
                <a:spcPts val="1600"/>
              </a:spcBef>
              <a:spcAft>
                <a:spcPts val="0"/>
              </a:spcAft>
              <a:buNone/>
            </a:pPr>
            <a:r>
              <a:t/>
            </a:r>
            <a:endParaRPr sz="1200"/>
          </a:p>
          <a:p>
            <a:pPr indent="0" lvl="0" marL="0" rtl="0" algn="l">
              <a:spcBef>
                <a:spcPts val="1600"/>
              </a:spcBef>
              <a:spcAft>
                <a:spcPts val="1600"/>
              </a:spcAft>
              <a:buNone/>
            </a:pPr>
            <a:r>
              <a:t/>
            </a:r>
            <a:endParaRPr sz="1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5"/>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564" name="Google Shape;564;p95"/>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Content marketing strategy</a:t>
            </a:r>
            <a:endParaRPr/>
          </a:p>
        </p:txBody>
      </p:sp>
      <p:sp>
        <p:nvSpPr>
          <p:cNvPr id="565" name="Google Shape;565;p95"/>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Roboto"/>
                <a:ea typeface="Roboto"/>
                <a:cs typeface="Roboto"/>
                <a:sym typeface="Roboto"/>
              </a:rPr>
              <a:t>[ How do you plan, </a:t>
            </a:r>
            <a:r>
              <a:rPr b="1" lang="en-GB" sz="1200">
                <a:latin typeface="Roboto"/>
                <a:ea typeface="Roboto"/>
                <a:cs typeface="Roboto"/>
                <a:sym typeface="Roboto"/>
              </a:rPr>
              <a:t>produce, and manage content</a:t>
            </a:r>
            <a:r>
              <a:rPr b="1" lang="en-GB" sz="1200">
                <a:latin typeface="Roboto"/>
                <a:ea typeface="Roboto"/>
                <a:cs typeface="Roboto"/>
                <a:sym typeface="Roboto"/>
              </a:rPr>
              <a:t>?</a:t>
            </a:r>
            <a:endParaRPr b="1" sz="1200">
              <a:latin typeface="Roboto"/>
              <a:ea typeface="Roboto"/>
              <a:cs typeface="Roboto"/>
              <a:sym typeface="Roboto"/>
            </a:endParaRPr>
          </a:p>
          <a:p>
            <a:pPr indent="0" lvl="0" marL="0" rtl="0" algn="l">
              <a:spcBef>
                <a:spcPts val="1600"/>
              </a:spcBef>
              <a:spcAft>
                <a:spcPts val="1600"/>
              </a:spcAft>
              <a:buNone/>
            </a:pPr>
            <a:r>
              <a:rPr b="1" lang="en-GB" sz="1200">
                <a:latin typeface="Roboto"/>
                <a:ea typeface="Roboto"/>
                <a:cs typeface="Roboto"/>
                <a:sym typeface="Roboto"/>
              </a:rPr>
              <a:t>Describe the essentials of your content marketing strategy. ]</a:t>
            </a:r>
            <a:endParaRPr b="1" sz="1200">
              <a:latin typeface="Roboto"/>
              <a:ea typeface="Roboto"/>
              <a:cs typeface="Roboto"/>
              <a:sym typeface="Roboto"/>
            </a:endParaRPr>
          </a:p>
        </p:txBody>
      </p:sp>
      <p:sp>
        <p:nvSpPr>
          <p:cNvPr id="566" name="Google Shape;566;p95"/>
          <p:cNvSpPr txBox="1"/>
          <p:nvPr>
            <p:ph idx="4294967295" type="body"/>
          </p:nvPr>
        </p:nvSpPr>
        <p:spPr>
          <a:xfrm>
            <a:off x="825475" y="1541475"/>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3 main objectives: a) lead generation, b) drive conversions, and c) brand awareness.</a:t>
            </a:r>
            <a:endParaRPr sz="1200"/>
          </a:p>
          <a:p>
            <a:pPr indent="0" lvl="0" marL="0" rtl="0" algn="l">
              <a:spcBef>
                <a:spcPts val="1600"/>
              </a:spcBef>
              <a:spcAft>
                <a:spcPts val="0"/>
              </a:spcAft>
              <a:buNone/>
            </a:pPr>
            <a:r>
              <a:rPr lang="en-GB" sz="1200"/>
              <a:t>We publish a new blog post every week and a long-form content piece every quarter.</a:t>
            </a:r>
            <a:endParaRPr sz="1200"/>
          </a:p>
          <a:p>
            <a:pPr indent="0" lvl="0" marL="0" rtl="0" algn="l">
              <a:spcBef>
                <a:spcPts val="1600"/>
              </a:spcBef>
              <a:spcAft>
                <a:spcPts val="0"/>
              </a:spcAft>
              <a:buNone/>
            </a:pPr>
            <a:r>
              <a:rPr lang="en-GB" sz="1200"/>
              <a:t>Organic search is our primary distribution channel.</a:t>
            </a:r>
            <a:endParaRPr sz="1200"/>
          </a:p>
          <a:p>
            <a:pPr indent="0" lvl="0" marL="0" rtl="0" algn="l">
              <a:spcBef>
                <a:spcPts val="1600"/>
              </a:spcBef>
              <a:spcAft>
                <a:spcPts val="0"/>
              </a:spcAft>
              <a:buNone/>
            </a:pPr>
            <a:r>
              <a:rPr lang="en-GB" sz="1200"/>
              <a:t>Our core topics are: </a:t>
            </a:r>
            <a:r>
              <a:rPr b="1" lang="en-GB" sz="1200">
                <a:latin typeface="Roboto"/>
                <a:ea typeface="Roboto"/>
                <a:cs typeface="Roboto"/>
                <a:sym typeface="Roboto"/>
              </a:rPr>
              <a:t>[ insert your pillar content ]</a:t>
            </a:r>
            <a:endParaRPr b="1" sz="1200">
              <a:latin typeface="Roboto"/>
              <a:ea typeface="Roboto"/>
              <a:cs typeface="Roboto"/>
              <a:sym typeface="Roboto"/>
            </a:endParaRPr>
          </a:p>
          <a:p>
            <a:pPr indent="0" lvl="0" marL="0" rtl="0" algn="l">
              <a:spcBef>
                <a:spcPts val="1600"/>
              </a:spcBef>
              <a:spcAft>
                <a:spcPts val="0"/>
              </a:spcAft>
              <a:buNone/>
            </a:pPr>
            <a:r>
              <a:t/>
            </a:r>
            <a:endParaRPr sz="1200"/>
          </a:p>
          <a:p>
            <a:pPr indent="0" lvl="0" marL="0" rtl="0" algn="l">
              <a:spcBef>
                <a:spcPts val="1600"/>
              </a:spcBef>
              <a:spcAft>
                <a:spcPts val="1600"/>
              </a:spcAft>
              <a:buNone/>
            </a:pPr>
            <a:r>
              <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96"/>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572" name="Google Shape;572;p9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SEO</a:t>
            </a:r>
            <a:endParaRPr/>
          </a:p>
        </p:txBody>
      </p:sp>
      <p:sp>
        <p:nvSpPr>
          <p:cNvPr id="573" name="Google Shape;573;p96"/>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Roboto"/>
                <a:ea typeface="Roboto"/>
                <a:cs typeface="Roboto"/>
                <a:sym typeface="Roboto"/>
              </a:rPr>
              <a:t>[ What’s your process of planning and implementing steps designed to improve search engine rankings?</a:t>
            </a:r>
            <a:endParaRPr b="1" sz="1200">
              <a:latin typeface="Roboto"/>
              <a:ea typeface="Roboto"/>
              <a:cs typeface="Roboto"/>
              <a:sym typeface="Roboto"/>
            </a:endParaRPr>
          </a:p>
          <a:p>
            <a:pPr indent="0" lvl="0" marL="0" rtl="0" algn="l">
              <a:spcBef>
                <a:spcPts val="1600"/>
              </a:spcBef>
              <a:spcAft>
                <a:spcPts val="1600"/>
              </a:spcAft>
              <a:buNone/>
            </a:pPr>
            <a:r>
              <a:rPr b="1" lang="en-GB" sz="1200">
                <a:latin typeface="Roboto"/>
                <a:ea typeface="Roboto"/>
                <a:cs typeface="Roboto"/>
                <a:sym typeface="Roboto"/>
              </a:rPr>
              <a:t>Explain how you aim for top placement in SERPs. ]</a:t>
            </a:r>
            <a:endParaRPr b="1" sz="1200">
              <a:latin typeface="Roboto"/>
              <a:ea typeface="Roboto"/>
              <a:cs typeface="Roboto"/>
              <a:sym typeface="Roboto"/>
            </a:endParaRPr>
          </a:p>
        </p:txBody>
      </p:sp>
      <p:sp>
        <p:nvSpPr>
          <p:cNvPr id="574" name="Google Shape;574;p96"/>
          <p:cNvSpPr txBox="1"/>
          <p:nvPr>
            <p:ph idx="4294967295" type="body"/>
          </p:nvPr>
        </p:nvSpPr>
        <p:spPr>
          <a:xfrm>
            <a:off x="825475" y="1541475"/>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You’ll find our list of keywords here </a:t>
            </a:r>
            <a:r>
              <a:rPr b="1" lang="en-GB" sz="1200">
                <a:latin typeface="Roboto"/>
                <a:ea typeface="Roboto"/>
                <a:cs typeface="Roboto"/>
                <a:sym typeface="Roboto"/>
              </a:rPr>
              <a:t>[ insert link ]</a:t>
            </a:r>
            <a:r>
              <a:rPr lang="en-GB" sz="1200"/>
              <a:t>.</a:t>
            </a:r>
            <a:endParaRPr sz="1200"/>
          </a:p>
          <a:p>
            <a:pPr indent="0" lvl="0" marL="0" rtl="0" algn="l">
              <a:spcBef>
                <a:spcPts val="1600"/>
              </a:spcBef>
              <a:spcAft>
                <a:spcPts val="0"/>
              </a:spcAft>
              <a:buNone/>
            </a:pPr>
            <a:r>
              <a:rPr lang="en-GB" sz="1200"/>
              <a:t>We optimize our content for search intent to attract the right audience.</a:t>
            </a:r>
            <a:endParaRPr sz="1200"/>
          </a:p>
          <a:p>
            <a:pPr indent="0" lvl="0" marL="0" rtl="0" algn="l">
              <a:spcBef>
                <a:spcPts val="1600"/>
              </a:spcBef>
              <a:spcAft>
                <a:spcPts val="1600"/>
              </a:spcAft>
              <a:buNone/>
            </a:pPr>
            <a:r>
              <a:rPr lang="en-GB" sz="1200"/>
              <a:t>We actively search for backlink opportunities.</a:t>
            </a:r>
            <a:endParaRPr sz="1200"/>
          </a:p>
        </p:txBody>
      </p:sp>
      <p:pic>
        <p:nvPicPr>
          <p:cNvPr id="575" name="Google Shape;575;p96"/>
          <p:cNvPicPr preferRelativeResize="0"/>
          <p:nvPr/>
        </p:nvPicPr>
        <p:blipFill>
          <a:blip r:embed="rId3">
            <a:alphaModFix/>
          </a:blip>
          <a:stretch>
            <a:fillRect/>
          </a:stretch>
        </p:blipFill>
        <p:spPr>
          <a:xfrm>
            <a:off x="4921950" y="2571750"/>
            <a:ext cx="3406146" cy="217614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97"/>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581" name="Google Shape;581;p97"/>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Personalization</a:t>
            </a:r>
            <a:endParaRPr/>
          </a:p>
        </p:txBody>
      </p:sp>
      <p:sp>
        <p:nvSpPr>
          <p:cNvPr id="582" name="Google Shape;582;p97"/>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Roboto"/>
                <a:ea typeface="Roboto"/>
                <a:cs typeface="Roboto"/>
                <a:sym typeface="Roboto"/>
              </a:rPr>
              <a:t>[ What are your tactics to deliver personalized experiences?</a:t>
            </a:r>
            <a:endParaRPr b="1" sz="1200">
              <a:latin typeface="Roboto"/>
              <a:ea typeface="Roboto"/>
              <a:cs typeface="Roboto"/>
              <a:sym typeface="Roboto"/>
            </a:endParaRPr>
          </a:p>
          <a:p>
            <a:pPr indent="0" lvl="0" marL="0" rtl="0" algn="l">
              <a:spcBef>
                <a:spcPts val="1600"/>
              </a:spcBef>
              <a:spcAft>
                <a:spcPts val="1600"/>
              </a:spcAft>
              <a:buNone/>
            </a:pPr>
            <a:r>
              <a:rPr b="1" lang="en-GB" sz="1200">
                <a:latin typeface="Roboto"/>
                <a:ea typeface="Roboto"/>
                <a:cs typeface="Roboto"/>
                <a:sym typeface="Roboto"/>
              </a:rPr>
              <a:t>List the tools to create tailor-made messages for your audience. ]</a:t>
            </a:r>
            <a:endParaRPr b="1" sz="1200">
              <a:latin typeface="Roboto"/>
              <a:ea typeface="Roboto"/>
              <a:cs typeface="Roboto"/>
              <a:sym typeface="Roboto"/>
            </a:endParaRPr>
          </a:p>
        </p:txBody>
      </p:sp>
      <p:sp>
        <p:nvSpPr>
          <p:cNvPr id="583" name="Google Shape;583;p97"/>
          <p:cNvSpPr txBox="1"/>
          <p:nvPr>
            <p:ph idx="4294967295" type="body"/>
          </p:nvPr>
        </p:nvSpPr>
        <p:spPr>
          <a:xfrm>
            <a:off x="828900" y="1541475"/>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Behavioral data and insights from company information helps us personalize the message for the leads that matter the most.</a:t>
            </a:r>
            <a:endParaRPr sz="1200"/>
          </a:p>
          <a:p>
            <a:pPr indent="0" lvl="0" marL="0" rtl="0" algn="l">
              <a:spcBef>
                <a:spcPts val="1600"/>
              </a:spcBef>
              <a:spcAft>
                <a:spcPts val="0"/>
              </a:spcAft>
              <a:buNone/>
            </a:pPr>
            <a:r>
              <a:rPr lang="en-GB" sz="1200"/>
              <a:t>We create different audiences based on relevant data points.</a:t>
            </a:r>
            <a:endParaRPr sz="1200"/>
          </a:p>
          <a:p>
            <a:pPr indent="0" lvl="0" marL="0" rtl="0" algn="l">
              <a:spcBef>
                <a:spcPts val="1600"/>
              </a:spcBef>
              <a:spcAft>
                <a:spcPts val="1600"/>
              </a:spcAft>
              <a:buNone/>
            </a:pPr>
            <a:r>
              <a:t/>
            </a:r>
            <a:endParaRPr sz="1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8"/>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589" name="Google Shape;589;p98"/>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Lead management</a:t>
            </a:r>
            <a:endParaRPr/>
          </a:p>
        </p:txBody>
      </p:sp>
      <p:sp>
        <p:nvSpPr>
          <p:cNvPr id="590" name="Google Shape;590;p98"/>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Roboto"/>
                <a:ea typeface="Roboto"/>
                <a:cs typeface="Roboto"/>
                <a:sym typeface="Roboto"/>
              </a:rPr>
              <a:t>[ How will you route leads to the sales team? How will you prioritize them?</a:t>
            </a:r>
            <a:endParaRPr b="1" sz="1200">
              <a:latin typeface="Roboto"/>
              <a:ea typeface="Roboto"/>
              <a:cs typeface="Roboto"/>
              <a:sym typeface="Roboto"/>
            </a:endParaRPr>
          </a:p>
          <a:p>
            <a:pPr indent="0" lvl="0" marL="0" rtl="0" algn="l">
              <a:spcBef>
                <a:spcPts val="1600"/>
              </a:spcBef>
              <a:spcAft>
                <a:spcPts val="1600"/>
              </a:spcAft>
              <a:buNone/>
            </a:pPr>
            <a:r>
              <a:rPr b="1" lang="en-GB" sz="1200">
                <a:latin typeface="Roboto"/>
                <a:ea typeface="Roboto"/>
                <a:cs typeface="Roboto"/>
                <a:sym typeface="Roboto"/>
              </a:rPr>
              <a:t>Map out the key areas of your lead management process. ]</a:t>
            </a:r>
            <a:endParaRPr b="1" sz="1200">
              <a:latin typeface="Roboto"/>
              <a:ea typeface="Roboto"/>
              <a:cs typeface="Roboto"/>
              <a:sym typeface="Roboto"/>
            </a:endParaRPr>
          </a:p>
        </p:txBody>
      </p:sp>
      <p:sp>
        <p:nvSpPr>
          <p:cNvPr id="591" name="Google Shape;591;p98"/>
          <p:cNvSpPr txBox="1"/>
          <p:nvPr>
            <p:ph idx="4294967295" type="body"/>
          </p:nvPr>
        </p:nvSpPr>
        <p:spPr>
          <a:xfrm>
            <a:off x="825475" y="1541475"/>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We enrich inbound leads with key data points from a sales intelligence platform and build rich profiles.</a:t>
            </a:r>
            <a:endParaRPr sz="1200"/>
          </a:p>
          <a:p>
            <a:pPr indent="0" lvl="0" marL="0" rtl="0" algn="l">
              <a:spcBef>
                <a:spcPts val="1600"/>
              </a:spcBef>
              <a:spcAft>
                <a:spcPts val="0"/>
              </a:spcAft>
              <a:buNone/>
            </a:pPr>
            <a:r>
              <a:rPr lang="en-GB" sz="1200"/>
              <a:t>Company data points improve our lead scoring models and helps us prioritize. </a:t>
            </a:r>
            <a:endParaRPr sz="1200"/>
          </a:p>
          <a:p>
            <a:pPr indent="0" lvl="0" marL="0" rtl="0" algn="l">
              <a:spcBef>
                <a:spcPts val="1600"/>
              </a:spcBef>
              <a:spcAft>
                <a:spcPts val="0"/>
              </a:spcAft>
              <a:buNone/>
            </a:pPr>
            <a:r>
              <a:rPr lang="en-GB" sz="1200"/>
              <a:t>We use real-time company information to enrich, score and qualify your leads on the basis of attributes that matter, like company size, growth rate, industry and activities that show high buyer intent.</a:t>
            </a:r>
            <a:endParaRPr sz="1200"/>
          </a:p>
          <a:p>
            <a:pPr indent="0" lvl="0" marL="0" rtl="0" algn="l">
              <a:spcBef>
                <a:spcPts val="1600"/>
              </a:spcBef>
              <a:spcAft>
                <a:spcPts val="1600"/>
              </a:spcAft>
              <a:buNone/>
            </a:pPr>
            <a:r>
              <a:rPr lang="en-GB" sz="1200"/>
              <a:t>We automatically r</a:t>
            </a:r>
            <a:r>
              <a:rPr lang="en-GB" sz="1200"/>
              <a:t>oute leads to the right reps back in our CRM by using those data points to create the right segments.</a:t>
            </a:r>
            <a:endParaRPr sz="1200"/>
          </a:p>
        </p:txBody>
      </p:sp>
      <p:pic>
        <p:nvPicPr>
          <p:cNvPr id="592" name="Google Shape;592;p98"/>
          <p:cNvPicPr preferRelativeResize="0"/>
          <p:nvPr/>
        </p:nvPicPr>
        <p:blipFill>
          <a:blip r:embed="rId3">
            <a:alphaModFix/>
          </a:blip>
          <a:stretch>
            <a:fillRect/>
          </a:stretch>
        </p:blipFill>
        <p:spPr>
          <a:xfrm>
            <a:off x="4978252" y="2701150"/>
            <a:ext cx="3584022" cy="2192227"/>
          </a:xfrm>
          <a:prstGeom prst="rect">
            <a:avLst/>
          </a:prstGeom>
          <a:noFill/>
          <a:ln>
            <a:noFill/>
          </a:ln>
          <a:effectLst>
            <a:outerShdw blurRad="57150" rotWithShape="0" algn="bl" dir="2940000" dist="19050">
              <a:srgbClr val="FFFFFF">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9"/>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598" name="Google Shape;598;p99"/>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Targeted adv</a:t>
            </a:r>
            <a:r>
              <a:rPr lang="en-GB"/>
              <a:t>ertising</a:t>
            </a:r>
            <a:endParaRPr/>
          </a:p>
        </p:txBody>
      </p:sp>
      <p:sp>
        <p:nvSpPr>
          <p:cNvPr id="599" name="Google Shape;599;p99"/>
          <p:cNvSpPr txBox="1"/>
          <p:nvPr>
            <p:ph idx="4294967295" type="body"/>
          </p:nvPr>
        </p:nvSpPr>
        <p:spPr>
          <a:xfrm>
            <a:off x="4753475" y="1438250"/>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Roboto"/>
                <a:ea typeface="Roboto"/>
                <a:cs typeface="Roboto"/>
                <a:sym typeface="Roboto"/>
              </a:rPr>
              <a:t>[ What’s your ad strategy?</a:t>
            </a:r>
            <a:endParaRPr b="1" sz="1200">
              <a:latin typeface="Roboto"/>
              <a:ea typeface="Roboto"/>
              <a:cs typeface="Roboto"/>
              <a:sym typeface="Roboto"/>
            </a:endParaRPr>
          </a:p>
          <a:p>
            <a:pPr indent="0" lvl="0" marL="0" rtl="0" algn="l">
              <a:spcBef>
                <a:spcPts val="1600"/>
              </a:spcBef>
              <a:spcAft>
                <a:spcPts val="1600"/>
              </a:spcAft>
              <a:buNone/>
            </a:pPr>
            <a:r>
              <a:rPr b="1" lang="en-GB" sz="1200">
                <a:latin typeface="Roboto"/>
                <a:ea typeface="Roboto"/>
                <a:cs typeface="Roboto"/>
                <a:sym typeface="Roboto"/>
              </a:rPr>
              <a:t>Describe your tactics to get the best bang for your buck. ]</a:t>
            </a:r>
            <a:endParaRPr b="1" sz="1200">
              <a:latin typeface="Roboto"/>
              <a:ea typeface="Roboto"/>
              <a:cs typeface="Roboto"/>
              <a:sym typeface="Roboto"/>
            </a:endParaRPr>
          </a:p>
        </p:txBody>
      </p:sp>
      <p:sp>
        <p:nvSpPr>
          <p:cNvPr id="600" name="Google Shape;600;p99"/>
          <p:cNvSpPr txBox="1"/>
          <p:nvPr>
            <p:ph idx="4294967295" type="body"/>
          </p:nvPr>
        </p:nvSpPr>
        <p:spPr>
          <a:xfrm>
            <a:off x="825475" y="1541475"/>
            <a:ext cx="3743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We amplify the reach of our content through ad spend.</a:t>
            </a:r>
            <a:endParaRPr sz="1200"/>
          </a:p>
          <a:p>
            <a:pPr indent="0" lvl="0" marL="0" rtl="0" algn="l">
              <a:spcBef>
                <a:spcPts val="1600"/>
              </a:spcBef>
              <a:spcAft>
                <a:spcPts val="0"/>
              </a:spcAft>
              <a:buNone/>
            </a:pPr>
            <a:r>
              <a:rPr lang="en-GB" sz="1200"/>
              <a:t>We get in front of the companies that matter by building target lists based on very specific company attributes.</a:t>
            </a:r>
            <a:endParaRPr sz="1200"/>
          </a:p>
          <a:p>
            <a:pPr indent="0" lvl="0" marL="0" rtl="0" algn="l">
              <a:spcBef>
                <a:spcPts val="1600"/>
              </a:spcBef>
              <a:spcAft>
                <a:spcPts val="0"/>
              </a:spcAft>
              <a:buNone/>
            </a:pPr>
            <a:r>
              <a:rPr lang="en-GB" sz="1200"/>
              <a:t>We draw insights from company information to craft relevant ads that resonate with our target audience.</a:t>
            </a:r>
            <a:endParaRPr sz="1200"/>
          </a:p>
          <a:p>
            <a:pPr indent="0" lvl="0" marL="0" rtl="0" algn="l">
              <a:spcBef>
                <a:spcPts val="1600"/>
              </a:spcBef>
              <a:spcAft>
                <a:spcPts val="0"/>
              </a:spcAft>
              <a:buNone/>
            </a:pPr>
            <a:r>
              <a:t/>
            </a:r>
            <a:endParaRPr sz="1200"/>
          </a:p>
          <a:p>
            <a:pPr indent="0" lvl="0" marL="0" rtl="0" algn="l">
              <a:spcBef>
                <a:spcPts val="1600"/>
              </a:spcBef>
              <a:spcAft>
                <a:spcPts val="1600"/>
              </a:spcAft>
              <a:buNone/>
            </a:pPr>
            <a:r>
              <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73"/>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333" name="Google Shape;333;p73"/>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Table of contents</a:t>
            </a:r>
            <a:endParaRPr/>
          </a:p>
        </p:txBody>
      </p:sp>
      <p:sp>
        <p:nvSpPr>
          <p:cNvPr id="334" name="Google Shape;334;p73"/>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GB" sz="1600"/>
              <a:t>Marketing mission</a:t>
            </a:r>
            <a:endParaRPr sz="1600"/>
          </a:p>
          <a:p>
            <a:pPr indent="-330200" lvl="0" marL="457200" rtl="0" algn="l">
              <a:spcBef>
                <a:spcPts val="0"/>
              </a:spcBef>
              <a:spcAft>
                <a:spcPts val="0"/>
              </a:spcAft>
              <a:buSzPts val="1600"/>
              <a:buAutoNum type="arabicPeriod"/>
            </a:pPr>
            <a:r>
              <a:rPr lang="en-GB" sz="1600"/>
              <a:t>Objective and strategy</a:t>
            </a:r>
            <a:endParaRPr sz="1600"/>
          </a:p>
          <a:p>
            <a:pPr indent="-330200" lvl="0" marL="457200" rtl="0" algn="l">
              <a:spcBef>
                <a:spcPts val="0"/>
              </a:spcBef>
              <a:spcAft>
                <a:spcPts val="0"/>
              </a:spcAft>
              <a:buSzPts val="1600"/>
              <a:buAutoNum type="arabicPeriod"/>
            </a:pPr>
            <a:r>
              <a:rPr lang="en-GB" sz="1600"/>
              <a:t>Our team</a:t>
            </a:r>
            <a:endParaRPr sz="1600"/>
          </a:p>
          <a:p>
            <a:pPr indent="-330200" lvl="0" marL="457200" rtl="0" algn="l">
              <a:spcBef>
                <a:spcPts val="0"/>
              </a:spcBef>
              <a:spcAft>
                <a:spcPts val="0"/>
              </a:spcAft>
              <a:buSzPts val="1600"/>
              <a:buAutoNum type="arabicPeriod"/>
            </a:pPr>
            <a:r>
              <a:rPr lang="en-GB" sz="1600"/>
              <a:t>Global marketing engine</a:t>
            </a:r>
            <a:endParaRPr sz="1600"/>
          </a:p>
          <a:p>
            <a:pPr indent="-304800" lvl="1" marL="914400" rtl="0" algn="l">
              <a:spcBef>
                <a:spcPts val="0"/>
              </a:spcBef>
              <a:spcAft>
                <a:spcPts val="0"/>
              </a:spcAft>
              <a:buSzPts val="1200"/>
              <a:buAutoNum type="alphaLcPeriod"/>
            </a:pPr>
            <a:r>
              <a:rPr lang="en-GB" sz="1200"/>
              <a:t>Objectives</a:t>
            </a:r>
            <a:endParaRPr sz="1200"/>
          </a:p>
          <a:p>
            <a:pPr indent="-304800" lvl="1" marL="914400" rtl="0" algn="l">
              <a:spcBef>
                <a:spcPts val="0"/>
              </a:spcBef>
              <a:spcAft>
                <a:spcPts val="0"/>
              </a:spcAft>
              <a:buSzPts val="1200"/>
              <a:buAutoNum type="alphaLcPeriod"/>
            </a:pPr>
            <a:r>
              <a:rPr lang="en-GB" sz="1200"/>
              <a:t>Routines</a:t>
            </a:r>
            <a:endParaRPr sz="1200"/>
          </a:p>
          <a:p>
            <a:pPr indent="-304800" lvl="1" marL="914400" rtl="0" algn="l">
              <a:spcBef>
                <a:spcPts val="0"/>
              </a:spcBef>
              <a:spcAft>
                <a:spcPts val="0"/>
              </a:spcAft>
              <a:buSzPts val="1200"/>
              <a:buAutoNum type="alphaLcPeriod"/>
            </a:pPr>
            <a:r>
              <a:rPr lang="en-GB" sz="1200"/>
              <a:t>Brand consistency</a:t>
            </a:r>
            <a:endParaRPr sz="1200"/>
          </a:p>
          <a:p>
            <a:pPr indent="-304800" lvl="1" marL="914400" rtl="0" algn="l">
              <a:spcBef>
                <a:spcPts val="0"/>
              </a:spcBef>
              <a:spcAft>
                <a:spcPts val="0"/>
              </a:spcAft>
              <a:buSzPts val="1200"/>
              <a:buAutoNum type="alphaLcPeriod"/>
            </a:pPr>
            <a:r>
              <a:rPr lang="en-GB" sz="1200"/>
              <a:t>Our tech stack</a:t>
            </a:r>
            <a:endParaRPr sz="1200"/>
          </a:p>
          <a:p>
            <a:pPr indent="-330200" lvl="0" marL="457200" rtl="0" algn="l">
              <a:spcBef>
                <a:spcPts val="0"/>
              </a:spcBef>
              <a:spcAft>
                <a:spcPts val="0"/>
              </a:spcAft>
              <a:buSzPts val="1600"/>
              <a:buAutoNum type="arabicPeriod"/>
            </a:pPr>
            <a:r>
              <a:rPr lang="en-GB" sz="1600"/>
              <a:t>Our offering</a:t>
            </a:r>
            <a:endParaRPr sz="1600"/>
          </a:p>
          <a:p>
            <a:pPr indent="-330200" lvl="0" marL="457200" rtl="0" algn="l">
              <a:spcBef>
                <a:spcPts val="0"/>
              </a:spcBef>
              <a:spcAft>
                <a:spcPts val="0"/>
              </a:spcAft>
              <a:buSzPts val="1600"/>
              <a:buAutoNum type="arabicPeriod"/>
            </a:pPr>
            <a:r>
              <a:rPr lang="en-GB" sz="1600"/>
              <a:t>Our audience</a:t>
            </a:r>
            <a:endParaRPr sz="1600"/>
          </a:p>
          <a:p>
            <a:pPr indent="-330200" lvl="0" marL="457200" rtl="0" algn="l">
              <a:spcBef>
                <a:spcPts val="0"/>
              </a:spcBef>
              <a:spcAft>
                <a:spcPts val="0"/>
              </a:spcAft>
              <a:buSzPts val="1600"/>
              <a:buAutoNum type="arabicPeriod"/>
            </a:pPr>
            <a:r>
              <a:rPr lang="en-GB" sz="1600"/>
              <a:t>Real-Time Marketing: Our strategies and tactics</a:t>
            </a:r>
            <a:endParaRPr sz="1600"/>
          </a:p>
          <a:p>
            <a:pPr indent="-330200" lvl="0" marL="457200" rtl="0" algn="l">
              <a:spcBef>
                <a:spcPts val="0"/>
              </a:spcBef>
              <a:spcAft>
                <a:spcPts val="0"/>
              </a:spcAft>
              <a:buSzPts val="1600"/>
              <a:buAutoNum type="arabicPeriod"/>
            </a:pPr>
            <a:r>
              <a:rPr lang="en-GB" sz="1600"/>
              <a:t>Sales and marketing alignment</a:t>
            </a:r>
            <a:endParaRPr sz="1600"/>
          </a:p>
          <a:p>
            <a:pPr indent="-330200" lvl="0" marL="457200" rtl="0" algn="l">
              <a:spcBef>
                <a:spcPts val="0"/>
              </a:spcBef>
              <a:spcAft>
                <a:spcPts val="0"/>
              </a:spcAft>
              <a:buSzPts val="1600"/>
              <a:buAutoNum type="arabicPeriod"/>
            </a:pPr>
            <a:r>
              <a:rPr lang="en-GB" sz="1600"/>
              <a:t>Resources</a:t>
            </a:r>
            <a:endParaRPr sz="16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100"/>
          <p:cNvSpPr/>
          <p:nvPr/>
        </p:nvSpPr>
        <p:spPr>
          <a:xfrm>
            <a:off x="1028312" y="-85731"/>
            <a:ext cx="3062100" cy="259830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606" name="Google Shape;606;p100"/>
          <p:cNvSpPr txBox="1"/>
          <p:nvPr/>
        </p:nvSpPr>
        <p:spPr>
          <a:xfrm>
            <a:off x="1298733" y="247025"/>
            <a:ext cx="2387700" cy="1932600"/>
          </a:xfrm>
          <a:prstGeom prst="rect">
            <a:avLst/>
          </a:prstGeom>
          <a:noFill/>
          <a:ln>
            <a:noFill/>
          </a:ln>
        </p:spPr>
        <p:txBody>
          <a:bodyPr anchorCtr="0" anchor="ctr" bIns="19050" lIns="19050" spcFirstLastPara="1" rIns="19050" wrap="square" tIns="19050">
            <a:noAutofit/>
          </a:bodyPr>
          <a:lstStyle/>
          <a:p>
            <a:pPr indent="0" lvl="0" marL="0" marR="0" rtl="0" algn="l">
              <a:lnSpc>
                <a:spcPct val="80000"/>
              </a:lnSpc>
              <a:spcBef>
                <a:spcPts val="0"/>
              </a:spcBef>
              <a:spcAft>
                <a:spcPts val="0"/>
              </a:spcAft>
              <a:buClr>
                <a:srgbClr val="FFFFFF"/>
              </a:buClr>
              <a:buSzPts val="4900"/>
              <a:buFont typeface="Roboto"/>
              <a:buNone/>
            </a:pPr>
            <a:r>
              <a:rPr b="1" lang="en-GB" sz="3500">
                <a:solidFill>
                  <a:srgbClr val="FFFFFF"/>
                </a:solidFill>
                <a:latin typeface="Roboto"/>
                <a:ea typeface="Roboto"/>
                <a:cs typeface="Roboto"/>
                <a:sym typeface="Roboto"/>
              </a:rPr>
              <a:t>Smarketing</a:t>
            </a:r>
            <a:endParaRPr sz="3500"/>
          </a:p>
        </p:txBody>
      </p:sp>
      <p:sp>
        <p:nvSpPr>
          <p:cNvPr id="607" name="Google Shape;607;p100"/>
          <p:cNvSpPr txBox="1"/>
          <p:nvPr/>
        </p:nvSpPr>
        <p:spPr>
          <a:xfrm>
            <a:off x="5709775" y="2988400"/>
            <a:ext cx="3225000" cy="16098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800"/>
              <a:buFont typeface="Roboto Medium"/>
              <a:buNone/>
            </a:pPr>
            <a:r>
              <a:rPr lang="en-GB" sz="1800">
                <a:solidFill>
                  <a:srgbClr val="FFFFFF"/>
                </a:solidFill>
                <a:latin typeface="Roboto Medium"/>
                <a:ea typeface="Roboto Medium"/>
                <a:cs typeface="Roboto Medium"/>
                <a:sym typeface="Roboto Medium"/>
              </a:rPr>
              <a:t>Our goal at [ company name ] is </a:t>
            </a:r>
            <a:r>
              <a:rPr lang="en-GB" sz="1800">
                <a:solidFill>
                  <a:srgbClr val="FEE433"/>
                </a:solidFill>
                <a:latin typeface="Roboto Medium"/>
                <a:ea typeface="Roboto Medium"/>
                <a:cs typeface="Roboto Medium"/>
                <a:sym typeface="Roboto Medium"/>
              </a:rPr>
              <a:t>100% sales and marketing</a:t>
            </a:r>
            <a:r>
              <a:rPr lang="en-GB" sz="1800">
                <a:solidFill>
                  <a:srgbClr val="FFFFFF"/>
                </a:solidFill>
                <a:latin typeface="Roboto Medium"/>
                <a:ea typeface="Roboto Medium"/>
                <a:cs typeface="Roboto Medium"/>
                <a:sym typeface="Roboto Medium"/>
              </a:rPr>
              <a:t> alignment. </a:t>
            </a:r>
            <a:endParaRPr sz="5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101"/>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613" name="Google Shape;613;p101"/>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Sales and marketing alignment</a:t>
            </a:r>
            <a:endParaRPr/>
          </a:p>
        </p:txBody>
      </p:sp>
      <p:sp>
        <p:nvSpPr>
          <p:cNvPr id="614" name="Google Shape;614;p101"/>
          <p:cNvSpPr txBox="1"/>
          <p:nvPr>
            <p:ph idx="1" type="body"/>
          </p:nvPr>
        </p:nvSpPr>
        <p:spPr>
          <a:xfrm>
            <a:off x="673075" y="1389075"/>
            <a:ext cx="3182700" cy="211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t>We’ve established a service-level agreement with the sales team. </a:t>
            </a:r>
            <a:endParaRPr sz="1200"/>
          </a:p>
          <a:p>
            <a:pPr indent="0" lvl="0" marL="0" rtl="0" algn="l">
              <a:spcBef>
                <a:spcPts val="1600"/>
              </a:spcBef>
              <a:spcAft>
                <a:spcPts val="0"/>
              </a:spcAft>
              <a:buClr>
                <a:schemeClr val="dk1"/>
              </a:buClr>
              <a:buSzPts val="1100"/>
              <a:buFont typeface="Arial"/>
              <a:buNone/>
            </a:pPr>
            <a:r>
              <a:rPr lang="en-GB" sz="1200"/>
              <a:t>Marketing commits to generate X number of qualified leads each month.</a:t>
            </a:r>
            <a:endParaRPr sz="1200"/>
          </a:p>
          <a:p>
            <a:pPr indent="0" lvl="0" marL="0" rtl="0" algn="l">
              <a:spcBef>
                <a:spcPts val="1600"/>
              </a:spcBef>
              <a:spcAft>
                <a:spcPts val="1600"/>
              </a:spcAft>
              <a:buNone/>
            </a:pPr>
            <a:r>
              <a:rPr lang="en-GB" sz="1200"/>
              <a:t>Handoff occurs when </a:t>
            </a:r>
            <a:r>
              <a:rPr b="1" lang="en-GB" sz="1200">
                <a:latin typeface="Roboto"/>
                <a:ea typeface="Roboto"/>
                <a:cs typeface="Roboto"/>
                <a:sym typeface="Roboto"/>
              </a:rPr>
              <a:t>[ insert your criteria ]</a:t>
            </a:r>
            <a:endParaRPr b="1" sz="1200">
              <a:latin typeface="Roboto"/>
              <a:ea typeface="Roboto"/>
              <a:cs typeface="Roboto"/>
              <a:sym typeface="Roboto"/>
            </a:endParaRPr>
          </a:p>
        </p:txBody>
      </p:sp>
      <p:sp>
        <p:nvSpPr>
          <p:cNvPr id="615" name="Google Shape;615;p101"/>
          <p:cNvSpPr txBox="1"/>
          <p:nvPr>
            <p:ph idx="1" type="body"/>
          </p:nvPr>
        </p:nvSpPr>
        <p:spPr>
          <a:xfrm>
            <a:off x="4572000" y="1389075"/>
            <a:ext cx="3689100" cy="2892000"/>
          </a:xfrm>
          <a:prstGeom prst="rect">
            <a:avLst/>
          </a:prstGeom>
        </p:spPr>
        <p:txBody>
          <a:bodyPr anchorCtr="0" anchor="t" bIns="91425" lIns="91425" spcFirstLastPara="1" rIns="91425" wrap="square" tIns="91425">
            <a:noAutofit/>
          </a:bodyPr>
          <a:lstStyle/>
          <a:p>
            <a:pPr indent="0" lvl="0" marL="0" rtl="0" algn="l">
              <a:lnSpc>
                <a:spcPct val="150000"/>
              </a:lnSpc>
              <a:spcBef>
                <a:spcPts val="1000"/>
              </a:spcBef>
              <a:spcAft>
                <a:spcPts val="0"/>
              </a:spcAft>
              <a:buNone/>
            </a:pPr>
            <a:r>
              <a:rPr b="1" lang="en-GB" sz="1200">
                <a:solidFill>
                  <a:schemeClr val="dk1"/>
                </a:solidFill>
                <a:latin typeface="Roboto"/>
                <a:ea typeface="Roboto"/>
                <a:cs typeface="Roboto"/>
                <a:sym typeface="Roboto"/>
              </a:rPr>
              <a:t>[ How is the collaboration with your sales team? Have you established common goals?</a:t>
            </a:r>
            <a:endParaRPr b="1" sz="1200">
              <a:solidFill>
                <a:schemeClr val="dk1"/>
              </a:solidFill>
              <a:latin typeface="Roboto"/>
              <a:ea typeface="Roboto"/>
              <a:cs typeface="Roboto"/>
              <a:sym typeface="Roboto"/>
            </a:endParaRPr>
          </a:p>
          <a:p>
            <a:pPr indent="0" lvl="0" marL="0" rtl="0" algn="l">
              <a:lnSpc>
                <a:spcPct val="150000"/>
              </a:lnSpc>
              <a:spcBef>
                <a:spcPts val="1000"/>
              </a:spcBef>
              <a:spcAft>
                <a:spcPts val="0"/>
              </a:spcAft>
              <a:buNone/>
            </a:pPr>
            <a:r>
              <a:rPr b="1" lang="en-GB" sz="1200">
                <a:solidFill>
                  <a:schemeClr val="dk1"/>
                </a:solidFill>
                <a:latin typeface="Roboto"/>
                <a:ea typeface="Roboto"/>
                <a:cs typeface="Roboto"/>
                <a:sym typeface="Roboto"/>
              </a:rPr>
              <a:t>Explain here how sales and marketing work together. </a:t>
            </a:r>
            <a:endParaRPr b="1" sz="1200">
              <a:solidFill>
                <a:schemeClr val="dk1"/>
              </a:solidFill>
              <a:latin typeface="Roboto"/>
              <a:ea typeface="Roboto"/>
              <a:cs typeface="Roboto"/>
              <a:sym typeface="Roboto"/>
            </a:endParaRPr>
          </a:p>
          <a:p>
            <a:pPr indent="0" lvl="0" marL="0" rtl="0" algn="l">
              <a:lnSpc>
                <a:spcPct val="150000"/>
              </a:lnSpc>
              <a:spcBef>
                <a:spcPts val="1000"/>
              </a:spcBef>
              <a:spcAft>
                <a:spcPts val="1000"/>
              </a:spcAft>
              <a:buNone/>
            </a:pPr>
            <a:r>
              <a:rPr b="1" lang="en-GB" sz="1200">
                <a:solidFill>
                  <a:schemeClr val="dk1"/>
                </a:solidFill>
                <a:latin typeface="Roboto"/>
                <a:ea typeface="Roboto"/>
                <a:cs typeface="Roboto"/>
                <a:sym typeface="Roboto"/>
              </a:rPr>
              <a:t>Arrange one-to-one meetings with a sales rep and encourage your new hire to join a sales call. ]</a:t>
            </a:r>
            <a:endParaRPr b="1" sz="1200">
              <a:solidFill>
                <a:schemeClr val="dk1"/>
              </a:solidFill>
              <a:latin typeface="Roboto"/>
              <a:ea typeface="Roboto"/>
              <a:cs typeface="Roboto"/>
              <a:sym typeface="Robo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102"/>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Resources</a:t>
            </a:r>
            <a:endParaRPr/>
          </a:p>
        </p:txBody>
      </p:sp>
      <p:sp>
        <p:nvSpPr>
          <p:cNvPr id="621" name="Google Shape;621;p102"/>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t>‹#›</a:t>
            </a:fld>
            <a:endParaRPr sz="1300">
              <a:latin typeface="Roboto"/>
              <a:ea typeface="Roboto"/>
              <a:cs typeface="Roboto"/>
              <a:sym typeface="Roboto"/>
            </a:endParaRPr>
          </a:p>
        </p:txBody>
      </p:sp>
      <p:sp>
        <p:nvSpPr>
          <p:cNvPr id="622" name="Google Shape;622;p102"/>
          <p:cNvSpPr txBox="1"/>
          <p:nvPr/>
        </p:nvSpPr>
        <p:spPr>
          <a:xfrm>
            <a:off x="673075" y="1223752"/>
            <a:ext cx="2753100" cy="2904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lt1"/>
              </a:buClr>
              <a:buSzPts val="1700"/>
              <a:buFont typeface="Roboto"/>
              <a:buNone/>
            </a:pPr>
            <a:r>
              <a:rPr lang="en-GB" sz="1800">
                <a:solidFill>
                  <a:schemeClr val="lt1"/>
                </a:solidFill>
                <a:latin typeface="Roboto Medium"/>
                <a:ea typeface="Roboto Medium"/>
                <a:cs typeface="Roboto Medium"/>
                <a:sym typeface="Roboto Medium"/>
              </a:rPr>
              <a:t>Sales and Marketing Intelligence blog</a:t>
            </a:r>
            <a:endParaRPr sz="1800">
              <a:solidFill>
                <a:srgbClr val="FFFFFF"/>
              </a:solidFill>
              <a:latin typeface="Roboto Medium"/>
              <a:ea typeface="Roboto Medium"/>
              <a:cs typeface="Roboto Medium"/>
              <a:sym typeface="Roboto Medium"/>
            </a:endParaRPr>
          </a:p>
        </p:txBody>
      </p:sp>
      <p:sp>
        <p:nvSpPr>
          <p:cNvPr id="623" name="Google Shape;623;p102"/>
          <p:cNvSpPr txBox="1"/>
          <p:nvPr/>
        </p:nvSpPr>
        <p:spPr>
          <a:xfrm>
            <a:off x="674875" y="1883452"/>
            <a:ext cx="2751300" cy="11751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lt1"/>
              </a:buClr>
              <a:buSzPts val="800"/>
              <a:buFont typeface="Roboto"/>
              <a:buNone/>
            </a:pPr>
            <a:r>
              <a:rPr lang="en-GB" sz="1200">
                <a:solidFill>
                  <a:schemeClr val="lt1"/>
                </a:solidFill>
                <a:latin typeface="Roboto Light"/>
                <a:ea typeface="Roboto Light"/>
                <a:cs typeface="Roboto Light"/>
                <a:sym typeface="Roboto Light"/>
              </a:rPr>
              <a:t>Our collection of practical tips for using real-time company data to be more relevant in sales and marketing. </a:t>
            </a:r>
            <a:endParaRPr sz="1200">
              <a:solidFill>
                <a:schemeClr val="dk1"/>
              </a:solidFill>
              <a:latin typeface="Roboto Light"/>
              <a:ea typeface="Roboto Light"/>
              <a:cs typeface="Roboto Light"/>
              <a:sym typeface="Roboto Light"/>
            </a:endParaRPr>
          </a:p>
          <a:p>
            <a:pPr indent="0" lvl="0" marL="0" marR="0" rtl="0" algn="l">
              <a:lnSpc>
                <a:spcPct val="100000"/>
              </a:lnSpc>
              <a:spcBef>
                <a:spcPts val="0"/>
              </a:spcBef>
              <a:spcAft>
                <a:spcPts val="0"/>
              </a:spcAft>
              <a:buClr>
                <a:srgbClr val="FFFFFF"/>
              </a:buClr>
              <a:buSzPts val="800"/>
              <a:buFont typeface="Roboto"/>
              <a:buNone/>
            </a:pPr>
            <a:r>
              <a:t/>
            </a:r>
            <a:endParaRPr sz="1200">
              <a:solidFill>
                <a:srgbClr val="FFFFFF"/>
              </a:solidFill>
              <a:latin typeface="Roboto"/>
              <a:ea typeface="Roboto"/>
              <a:cs typeface="Roboto"/>
              <a:sym typeface="Roboto"/>
            </a:endParaRPr>
          </a:p>
          <a:p>
            <a:pPr indent="0" lvl="0" marL="0" marR="0" rtl="0" algn="l">
              <a:lnSpc>
                <a:spcPct val="100000"/>
              </a:lnSpc>
              <a:spcBef>
                <a:spcPts val="0"/>
              </a:spcBef>
              <a:spcAft>
                <a:spcPts val="0"/>
              </a:spcAft>
              <a:buClr>
                <a:srgbClr val="FFFFFF"/>
              </a:buClr>
              <a:buSzPts val="800"/>
              <a:buFont typeface="Roboto"/>
              <a:buNone/>
            </a:pPr>
            <a:r>
              <a:rPr lang="en-GB" sz="1200" u="sng">
                <a:solidFill>
                  <a:srgbClr val="FFFFFF"/>
                </a:solidFill>
                <a:latin typeface="Roboto"/>
                <a:ea typeface="Roboto"/>
                <a:cs typeface="Roboto"/>
                <a:sym typeface="Roboto"/>
                <a:hlinkClick r:id="rId3">
                  <a:extLst>
                    <a:ext uri="{A12FA001-AC4F-418D-AE19-62706E023703}">
                      <ahyp:hlinkClr val="tx"/>
                    </a:ext>
                  </a:extLst>
                </a:hlinkClick>
              </a:rPr>
              <a:t>https://www.vainu.com/blog</a:t>
            </a:r>
            <a:endParaRPr sz="1200">
              <a:solidFill>
                <a:srgbClr val="FFFFFF"/>
              </a:solidFill>
              <a:latin typeface="Roboto"/>
              <a:ea typeface="Roboto"/>
              <a:cs typeface="Roboto"/>
              <a:sym typeface="Roboto"/>
            </a:endParaRPr>
          </a:p>
        </p:txBody>
      </p:sp>
      <p:sp>
        <p:nvSpPr>
          <p:cNvPr id="624" name="Google Shape;624;p102"/>
          <p:cNvSpPr txBox="1"/>
          <p:nvPr/>
        </p:nvSpPr>
        <p:spPr>
          <a:xfrm>
            <a:off x="3716427" y="1235250"/>
            <a:ext cx="2753100" cy="2904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dk1"/>
              </a:buClr>
              <a:buSzPts val="1100"/>
              <a:buFont typeface="Arial"/>
              <a:buNone/>
            </a:pPr>
            <a:r>
              <a:rPr lang="en-GB" sz="1800">
                <a:solidFill>
                  <a:schemeClr val="lt1"/>
                </a:solidFill>
                <a:latin typeface="Roboto Medium"/>
                <a:ea typeface="Roboto Medium"/>
                <a:cs typeface="Roboto Medium"/>
                <a:sym typeface="Roboto Medium"/>
              </a:rPr>
              <a:t>Real-Time Sales </a:t>
            </a:r>
            <a:endParaRPr sz="1800">
              <a:solidFill>
                <a:schemeClr val="lt1"/>
              </a:solidFill>
              <a:latin typeface="Roboto Medium"/>
              <a:ea typeface="Roboto Medium"/>
              <a:cs typeface="Roboto Medium"/>
              <a:sym typeface="Roboto Medium"/>
            </a:endParaRPr>
          </a:p>
          <a:p>
            <a:pPr indent="0" lvl="0" marL="0" rtl="0" algn="l">
              <a:spcBef>
                <a:spcPts val="0"/>
              </a:spcBef>
              <a:spcAft>
                <a:spcPts val="0"/>
              </a:spcAft>
              <a:buClr>
                <a:schemeClr val="dk1"/>
              </a:buClr>
              <a:buSzPts val="1100"/>
              <a:buFont typeface="Arial"/>
              <a:buNone/>
            </a:pPr>
            <a:r>
              <a:rPr lang="en-GB" sz="1800">
                <a:solidFill>
                  <a:schemeClr val="lt1"/>
                </a:solidFill>
                <a:latin typeface="Roboto Medium"/>
                <a:ea typeface="Roboto Medium"/>
                <a:cs typeface="Roboto Medium"/>
                <a:sym typeface="Roboto Medium"/>
              </a:rPr>
              <a:t>Master Class</a:t>
            </a:r>
            <a:endParaRPr sz="1800">
              <a:solidFill>
                <a:schemeClr val="lt1"/>
              </a:solidFill>
              <a:latin typeface="Roboto Medium"/>
              <a:ea typeface="Roboto Medium"/>
              <a:cs typeface="Roboto Medium"/>
              <a:sym typeface="Roboto Medium"/>
            </a:endParaRPr>
          </a:p>
          <a:p>
            <a:pPr indent="0" lvl="0" marL="0" rtl="0" algn="l">
              <a:spcBef>
                <a:spcPts val="0"/>
              </a:spcBef>
              <a:spcAft>
                <a:spcPts val="0"/>
              </a:spcAft>
              <a:buClr>
                <a:schemeClr val="lt1"/>
              </a:buClr>
              <a:buSzPts val="1700"/>
              <a:buFont typeface="Roboto"/>
              <a:buNone/>
            </a:pPr>
            <a:r>
              <a:t/>
            </a:r>
            <a:endParaRPr sz="1800">
              <a:solidFill>
                <a:schemeClr val="lt1"/>
              </a:solidFill>
              <a:latin typeface="Roboto Medium"/>
              <a:ea typeface="Roboto Medium"/>
              <a:cs typeface="Roboto Medium"/>
              <a:sym typeface="Roboto Medium"/>
            </a:endParaRPr>
          </a:p>
        </p:txBody>
      </p:sp>
      <p:sp>
        <p:nvSpPr>
          <p:cNvPr id="625" name="Google Shape;625;p102"/>
          <p:cNvSpPr txBox="1"/>
          <p:nvPr/>
        </p:nvSpPr>
        <p:spPr>
          <a:xfrm>
            <a:off x="3718227" y="1894950"/>
            <a:ext cx="2751300" cy="1175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chemeClr val="dk1"/>
              </a:buClr>
              <a:buSzPts val="1100"/>
              <a:buFont typeface="Arial"/>
              <a:buNone/>
            </a:pPr>
            <a:r>
              <a:rPr lang="en-GB" sz="1200">
                <a:solidFill>
                  <a:schemeClr val="lt1"/>
                </a:solidFill>
                <a:latin typeface="Roboto Light"/>
                <a:ea typeface="Roboto Light"/>
                <a:cs typeface="Roboto Light"/>
                <a:sym typeface="Roboto Light"/>
              </a:rPr>
              <a:t>Our methodology for selling summarized in seven lessons and videos.</a:t>
            </a:r>
            <a:endParaRPr sz="1200">
              <a:solidFill>
                <a:schemeClr val="lt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100"/>
              <a:buFont typeface="Arial"/>
              <a:buNone/>
            </a:pPr>
            <a:r>
              <a:t/>
            </a:r>
            <a:endParaRPr sz="1200">
              <a:solidFill>
                <a:schemeClr val="lt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100"/>
              <a:buFont typeface="Arial"/>
              <a:buNone/>
            </a:pPr>
            <a:r>
              <a:rPr b="1" lang="en-GB" sz="1200" u="sng">
                <a:solidFill>
                  <a:srgbClr val="FFFFFF"/>
                </a:solidFill>
                <a:latin typeface="Roboto"/>
                <a:ea typeface="Roboto"/>
                <a:cs typeface="Roboto"/>
                <a:sym typeface="Roboto"/>
                <a:hlinkClick r:id="rId4">
                  <a:extLst>
                    <a:ext uri="{A12FA001-AC4F-418D-AE19-62706E023703}">
                      <ahyp:hlinkClr val="tx"/>
                    </a:ext>
                  </a:extLst>
                </a:hlinkClick>
              </a:rPr>
              <a:t>[ Watch ]</a:t>
            </a:r>
            <a:endParaRPr b="1" sz="1200">
              <a:solidFill>
                <a:srgbClr val="FFFFFF"/>
              </a:solidFill>
              <a:latin typeface="Roboto"/>
              <a:ea typeface="Roboto"/>
              <a:cs typeface="Roboto"/>
              <a:sym typeface="Roboto"/>
            </a:endParaRPr>
          </a:p>
        </p:txBody>
      </p:sp>
      <p:sp>
        <p:nvSpPr>
          <p:cNvPr id="626" name="Google Shape;626;p102"/>
          <p:cNvSpPr txBox="1"/>
          <p:nvPr/>
        </p:nvSpPr>
        <p:spPr>
          <a:xfrm>
            <a:off x="6354427" y="1267475"/>
            <a:ext cx="2753100" cy="290400"/>
          </a:xfrm>
          <a:prstGeom prst="rect">
            <a:avLst/>
          </a:prstGeom>
          <a:noFill/>
          <a:ln>
            <a:noFill/>
          </a:ln>
        </p:spPr>
        <p:txBody>
          <a:bodyPr anchorCtr="0" anchor="t" bIns="19050" lIns="19050" spcFirstLastPara="1" rIns="19050" wrap="square" tIns="19050">
            <a:noAutofit/>
          </a:bodyPr>
          <a:lstStyle/>
          <a:p>
            <a:pPr indent="0" lvl="0" marL="0" rtl="0" algn="l">
              <a:spcBef>
                <a:spcPts val="0"/>
              </a:spcBef>
              <a:spcAft>
                <a:spcPts val="0"/>
              </a:spcAft>
              <a:buClr>
                <a:schemeClr val="dk1"/>
              </a:buClr>
              <a:buSzPts val="1100"/>
              <a:buFont typeface="Arial"/>
              <a:buNone/>
            </a:pPr>
            <a:r>
              <a:rPr lang="en-GB" sz="1800">
                <a:solidFill>
                  <a:schemeClr val="lt1"/>
                </a:solidFill>
                <a:latin typeface="Roboto Medium"/>
                <a:ea typeface="Roboto Medium"/>
                <a:cs typeface="Roboto Medium"/>
                <a:sym typeface="Roboto Medium"/>
              </a:rPr>
              <a:t>The Beginner’s </a:t>
            </a:r>
            <a:br>
              <a:rPr lang="en-GB" sz="1800">
                <a:solidFill>
                  <a:schemeClr val="lt1"/>
                </a:solidFill>
                <a:latin typeface="Roboto Medium"/>
                <a:ea typeface="Roboto Medium"/>
                <a:cs typeface="Roboto Medium"/>
                <a:sym typeface="Roboto Medium"/>
              </a:rPr>
            </a:br>
            <a:r>
              <a:rPr lang="en-GB" sz="1800">
                <a:solidFill>
                  <a:schemeClr val="lt1"/>
                </a:solidFill>
                <a:latin typeface="Roboto Medium"/>
                <a:ea typeface="Roboto Medium"/>
                <a:cs typeface="Roboto Medium"/>
                <a:sym typeface="Roboto Medium"/>
              </a:rPr>
              <a:t>Handbook to ABM</a:t>
            </a:r>
            <a:endParaRPr sz="1800">
              <a:solidFill>
                <a:schemeClr val="lt1"/>
              </a:solidFill>
              <a:latin typeface="Roboto Medium"/>
              <a:ea typeface="Roboto Medium"/>
              <a:cs typeface="Roboto Medium"/>
              <a:sym typeface="Roboto Medium"/>
            </a:endParaRPr>
          </a:p>
          <a:p>
            <a:pPr indent="0" lvl="0" marL="0" rtl="0" algn="l">
              <a:spcBef>
                <a:spcPts val="0"/>
              </a:spcBef>
              <a:spcAft>
                <a:spcPts val="0"/>
              </a:spcAft>
              <a:buClr>
                <a:schemeClr val="lt1"/>
              </a:buClr>
              <a:buSzPts val="1700"/>
              <a:buFont typeface="Roboto"/>
              <a:buNone/>
            </a:pPr>
            <a:r>
              <a:t/>
            </a:r>
            <a:endParaRPr sz="1800">
              <a:solidFill>
                <a:schemeClr val="lt1"/>
              </a:solidFill>
              <a:latin typeface="Roboto Medium"/>
              <a:ea typeface="Roboto Medium"/>
              <a:cs typeface="Roboto Medium"/>
              <a:sym typeface="Roboto Medium"/>
            </a:endParaRPr>
          </a:p>
        </p:txBody>
      </p:sp>
      <p:sp>
        <p:nvSpPr>
          <p:cNvPr id="627" name="Google Shape;627;p102"/>
          <p:cNvSpPr txBox="1"/>
          <p:nvPr/>
        </p:nvSpPr>
        <p:spPr>
          <a:xfrm>
            <a:off x="6356227" y="1904633"/>
            <a:ext cx="2751300" cy="1175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chemeClr val="dk1"/>
              </a:buClr>
              <a:buSzPts val="1100"/>
              <a:buFont typeface="Arial"/>
              <a:buNone/>
            </a:pPr>
            <a:r>
              <a:rPr lang="en-GB" sz="1200">
                <a:solidFill>
                  <a:schemeClr val="lt1"/>
                </a:solidFill>
                <a:latin typeface="Roboto Light"/>
                <a:ea typeface="Roboto Light"/>
                <a:cs typeface="Roboto Light"/>
                <a:sym typeface="Roboto Light"/>
              </a:rPr>
              <a:t>Get started with account-based marketing with one easy-to-read guide.</a:t>
            </a:r>
            <a:endParaRPr sz="1200">
              <a:solidFill>
                <a:schemeClr val="lt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100"/>
              <a:buFont typeface="Arial"/>
              <a:buNone/>
            </a:pPr>
            <a:r>
              <a:t/>
            </a:r>
            <a:endParaRPr sz="1200">
              <a:solidFill>
                <a:schemeClr val="lt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100"/>
              <a:buFont typeface="Arial"/>
              <a:buNone/>
            </a:pPr>
            <a:r>
              <a:rPr b="1" lang="en-GB" sz="1200" u="sng">
                <a:solidFill>
                  <a:srgbClr val="FFFFFF"/>
                </a:solidFill>
                <a:latin typeface="Roboto"/>
                <a:ea typeface="Roboto"/>
                <a:cs typeface="Roboto"/>
                <a:sym typeface="Roboto"/>
                <a:hlinkClick r:id="rId5">
                  <a:extLst>
                    <a:ext uri="{A12FA001-AC4F-418D-AE19-62706E023703}">
                      <ahyp:hlinkClr val="tx"/>
                    </a:ext>
                  </a:extLst>
                </a:hlinkClick>
              </a:rPr>
              <a:t>[ Read ]</a:t>
            </a:r>
            <a:endParaRPr b="1" sz="1200">
              <a:solidFill>
                <a:srgbClr val="FFFFFF"/>
              </a:solidFill>
              <a:latin typeface="Roboto"/>
              <a:ea typeface="Roboto"/>
              <a:cs typeface="Roboto"/>
              <a:sym typeface="Roboto"/>
            </a:endParaRPr>
          </a:p>
        </p:txBody>
      </p:sp>
      <p:sp>
        <p:nvSpPr>
          <p:cNvPr id="628" name="Google Shape;628;p102"/>
          <p:cNvSpPr txBox="1"/>
          <p:nvPr/>
        </p:nvSpPr>
        <p:spPr>
          <a:xfrm>
            <a:off x="673977" y="3387950"/>
            <a:ext cx="2753100" cy="290400"/>
          </a:xfrm>
          <a:prstGeom prst="rect">
            <a:avLst/>
          </a:prstGeom>
          <a:noFill/>
          <a:ln>
            <a:noFill/>
          </a:ln>
        </p:spPr>
        <p:txBody>
          <a:bodyPr anchorCtr="0" anchor="ctr" bIns="19050" lIns="19050" spcFirstLastPara="1" rIns="19050" wrap="square" tIns="19050">
            <a:noAutofit/>
          </a:bodyPr>
          <a:lstStyle/>
          <a:p>
            <a:pPr indent="0" lvl="0" marL="0" rtl="0" algn="l">
              <a:spcBef>
                <a:spcPts val="0"/>
              </a:spcBef>
              <a:spcAft>
                <a:spcPts val="0"/>
              </a:spcAft>
              <a:buClr>
                <a:schemeClr val="dk1"/>
              </a:buClr>
              <a:buSzPts val="1100"/>
              <a:buFont typeface="Arial"/>
              <a:buNone/>
            </a:pPr>
            <a:r>
              <a:rPr lang="en-GB" sz="1800">
                <a:solidFill>
                  <a:schemeClr val="lt1"/>
                </a:solidFill>
                <a:latin typeface="Roboto Medium"/>
                <a:ea typeface="Roboto Medium"/>
                <a:cs typeface="Roboto Medium"/>
                <a:sym typeface="Roboto Medium"/>
              </a:rPr>
              <a:t>Sales-marketing</a:t>
            </a:r>
            <a:br>
              <a:rPr lang="en-GB" sz="1800">
                <a:solidFill>
                  <a:schemeClr val="lt1"/>
                </a:solidFill>
                <a:latin typeface="Roboto Medium"/>
                <a:ea typeface="Roboto Medium"/>
                <a:cs typeface="Roboto Medium"/>
                <a:sym typeface="Roboto Medium"/>
              </a:rPr>
            </a:br>
            <a:r>
              <a:rPr lang="en-GB" sz="1800">
                <a:solidFill>
                  <a:schemeClr val="lt1"/>
                </a:solidFill>
                <a:latin typeface="Roboto Medium"/>
                <a:ea typeface="Roboto Medium"/>
                <a:cs typeface="Roboto Medium"/>
                <a:sym typeface="Roboto Medium"/>
              </a:rPr>
              <a:t>SLA template</a:t>
            </a:r>
            <a:endParaRPr sz="1800">
              <a:solidFill>
                <a:schemeClr val="lt1"/>
              </a:solidFill>
              <a:latin typeface="Roboto Medium"/>
              <a:ea typeface="Roboto Medium"/>
              <a:cs typeface="Roboto Medium"/>
              <a:sym typeface="Roboto Medium"/>
            </a:endParaRPr>
          </a:p>
          <a:p>
            <a:pPr indent="0" lvl="0" marL="0" rtl="0" algn="l">
              <a:spcBef>
                <a:spcPts val="0"/>
              </a:spcBef>
              <a:spcAft>
                <a:spcPts val="0"/>
              </a:spcAft>
              <a:buClr>
                <a:schemeClr val="lt1"/>
              </a:buClr>
              <a:buSzPts val="1700"/>
              <a:buFont typeface="Roboto"/>
              <a:buNone/>
            </a:pPr>
            <a:r>
              <a:t/>
            </a:r>
            <a:endParaRPr sz="1800">
              <a:solidFill>
                <a:schemeClr val="lt1"/>
              </a:solidFill>
              <a:latin typeface="Roboto Medium"/>
              <a:ea typeface="Roboto Medium"/>
              <a:cs typeface="Roboto Medium"/>
              <a:sym typeface="Roboto Medium"/>
            </a:endParaRPr>
          </a:p>
        </p:txBody>
      </p:sp>
      <p:sp>
        <p:nvSpPr>
          <p:cNvPr id="629" name="Google Shape;629;p102"/>
          <p:cNvSpPr txBox="1"/>
          <p:nvPr/>
        </p:nvSpPr>
        <p:spPr>
          <a:xfrm>
            <a:off x="675777" y="3742850"/>
            <a:ext cx="2751300" cy="1175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chemeClr val="dk1"/>
              </a:buClr>
              <a:buSzPts val="1100"/>
              <a:buFont typeface="Arial"/>
              <a:buNone/>
            </a:pPr>
            <a:r>
              <a:rPr lang="en-GB" sz="1200">
                <a:solidFill>
                  <a:schemeClr val="lt1"/>
                </a:solidFill>
                <a:latin typeface="Roboto Light"/>
                <a:ea typeface="Roboto Light"/>
                <a:cs typeface="Roboto Light"/>
                <a:sym typeface="Roboto Light"/>
              </a:rPr>
              <a:t>Our basis for sales and marketing collaboration. Lead quality and quantity expectations.</a:t>
            </a:r>
            <a:endParaRPr sz="1200">
              <a:solidFill>
                <a:schemeClr val="lt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100"/>
              <a:buFont typeface="Arial"/>
              <a:buNone/>
            </a:pPr>
            <a:r>
              <a:t/>
            </a:r>
            <a:endParaRPr sz="1200">
              <a:solidFill>
                <a:schemeClr val="lt1"/>
              </a:solidFill>
              <a:latin typeface="Roboto Light"/>
              <a:ea typeface="Roboto Light"/>
              <a:cs typeface="Roboto Light"/>
              <a:sym typeface="Roboto Light"/>
            </a:endParaRPr>
          </a:p>
          <a:p>
            <a:pPr indent="0" lvl="0" marL="0" marR="0" rtl="0" algn="l">
              <a:lnSpc>
                <a:spcPct val="100000"/>
              </a:lnSpc>
              <a:spcBef>
                <a:spcPts val="0"/>
              </a:spcBef>
              <a:spcAft>
                <a:spcPts val="0"/>
              </a:spcAft>
              <a:buClr>
                <a:schemeClr val="dk1"/>
              </a:buClr>
              <a:buSzPts val="1100"/>
              <a:buFont typeface="Arial"/>
              <a:buNone/>
            </a:pPr>
            <a:r>
              <a:rPr b="1" lang="en-GB" sz="1200" u="sng">
                <a:solidFill>
                  <a:srgbClr val="FFFFFF"/>
                </a:solidFill>
                <a:latin typeface="Roboto"/>
                <a:ea typeface="Roboto"/>
                <a:cs typeface="Roboto"/>
                <a:sym typeface="Roboto"/>
                <a:hlinkClick r:id="rId6">
                  <a:extLst>
                    <a:ext uri="{A12FA001-AC4F-418D-AE19-62706E023703}">
                      <ahyp:hlinkClr val="tx"/>
                    </a:ext>
                  </a:extLst>
                </a:hlinkClick>
              </a:rPr>
              <a:t>[ Get template ]</a:t>
            </a:r>
            <a:endParaRPr b="1" sz="1200">
              <a:solidFill>
                <a:srgbClr val="FFFFFF"/>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03"/>
          <p:cNvSpPr txBox="1"/>
          <p:nvPr>
            <p:ph idx="4294967295" type="body"/>
          </p:nvPr>
        </p:nvSpPr>
        <p:spPr>
          <a:xfrm>
            <a:off x="2700450" y="2591650"/>
            <a:ext cx="3743100" cy="178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t>Looking to supercharge your marketing with data-driven tactics?</a:t>
            </a:r>
            <a:endParaRPr sz="1200"/>
          </a:p>
          <a:p>
            <a:pPr indent="0" lvl="0" marL="0" rtl="0" algn="l">
              <a:spcBef>
                <a:spcPts val="1600"/>
              </a:spcBef>
              <a:spcAft>
                <a:spcPts val="0"/>
              </a:spcAft>
              <a:buNone/>
            </a:pPr>
            <a:r>
              <a:rPr b="1" lang="en-GB" sz="1200" u="sng">
                <a:solidFill>
                  <a:srgbClr val="FFFFFF"/>
                </a:solidFill>
                <a:latin typeface="Roboto"/>
                <a:ea typeface="Roboto"/>
                <a:cs typeface="Roboto"/>
                <a:sym typeface="Roboto"/>
                <a:hlinkClick r:id="rId3">
                  <a:extLst>
                    <a:ext uri="{A12FA001-AC4F-418D-AE19-62706E023703}">
                      <ahyp:hlinkClr val="tx"/>
                    </a:ext>
                  </a:extLst>
                </a:hlinkClick>
              </a:rPr>
              <a:t>Contact us at vainu.com</a:t>
            </a:r>
            <a:r>
              <a:rPr b="1" lang="en-GB" sz="1200">
                <a:solidFill>
                  <a:srgbClr val="FFFFFF"/>
                </a:solidFill>
                <a:latin typeface="Roboto"/>
                <a:ea typeface="Roboto"/>
                <a:cs typeface="Roboto"/>
                <a:sym typeface="Roboto"/>
              </a:rPr>
              <a:t> </a:t>
            </a:r>
            <a:r>
              <a:rPr lang="en-GB" sz="1200"/>
              <a:t>to learn exactly how your team could be using real-time company information for customer segmentation, lead enrichment, personalization, and targeted ads. </a:t>
            </a:r>
            <a:endParaRPr sz="1200"/>
          </a:p>
          <a:p>
            <a:pPr indent="0" lvl="0" marL="0" rtl="0" algn="l">
              <a:spcBef>
                <a:spcPts val="1600"/>
              </a:spcBef>
              <a:spcAft>
                <a:spcPts val="1600"/>
              </a:spcAft>
              <a:buNone/>
            </a:pPr>
            <a:r>
              <a:t/>
            </a:r>
            <a:endParaRPr sz="1200"/>
          </a:p>
        </p:txBody>
      </p:sp>
      <p:pic>
        <p:nvPicPr>
          <p:cNvPr id="635" name="Google Shape;635;p103"/>
          <p:cNvPicPr preferRelativeResize="0"/>
          <p:nvPr/>
        </p:nvPicPr>
        <p:blipFill>
          <a:blip r:embed="rId4">
            <a:alphaModFix/>
          </a:blip>
          <a:stretch>
            <a:fillRect/>
          </a:stretch>
        </p:blipFill>
        <p:spPr>
          <a:xfrm>
            <a:off x="2624525" y="855331"/>
            <a:ext cx="3894953" cy="16196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74"/>
          <p:cNvSpPr/>
          <p:nvPr/>
        </p:nvSpPr>
        <p:spPr>
          <a:xfrm>
            <a:off x="1028312" y="-9531"/>
            <a:ext cx="3062100" cy="259830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340" name="Google Shape;340;p74"/>
          <p:cNvSpPr txBox="1"/>
          <p:nvPr/>
        </p:nvSpPr>
        <p:spPr>
          <a:xfrm>
            <a:off x="1298733" y="323225"/>
            <a:ext cx="2387700" cy="1932600"/>
          </a:xfrm>
          <a:prstGeom prst="rect">
            <a:avLst/>
          </a:prstGeom>
          <a:noFill/>
          <a:ln>
            <a:noFill/>
          </a:ln>
        </p:spPr>
        <p:txBody>
          <a:bodyPr anchorCtr="0" anchor="ctr" bIns="19050" lIns="19050" spcFirstLastPara="1" rIns="19050" wrap="square" tIns="19050">
            <a:noAutofit/>
          </a:bodyPr>
          <a:lstStyle/>
          <a:p>
            <a:pPr indent="0" lvl="0" marL="0" marR="0" rtl="0" algn="l">
              <a:lnSpc>
                <a:spcPct val="80000"/>
              </a:lnSpc>
              <a:spcBef>
                <a:spcPts val="0"/>
              </a:spcBef>
              <a:spcAft>
                <a:spcPts val="0"/>
              </a:spcAft>
              <a:buClr>
                <a:srgbClr val="FFFFFF"/>
              </a:buClr>
              <a:buSzPts val="4900"/>
              <a:buFont typeface="Roboto"/>
              <a:buNone/>
            </a:pPr>
            <a:r>
              <a:rPr b="1" lang="en-GB" sz="3600">
                <a:solidFill>
                  <a:srgbClr val="FFFFFF"/>
                </a:solidFill>
                <a:latin typeface="Roboto"/>
                <a:ea typeface="Roboto"/>
                <a:cs typeface="Roboto"/>
                <a:sym typeface="Roboto"/>
              </a:rPr>
              <a:t>Our marketing team</a:t>
            </a:r>
            <a:endParaRPr sz="3600"/>
          </a:p>
        </p:txBody>
      </p:sp>
      <p:sp>
        <p:nvSpPr>
          <p:cNvPr id="341" name="Google Shape;341;p74"/>
          <p:cNvSpPr txBox="1"/>
          <p:nvPr/>
        </p:nvSpPr>
        <p:spPr>
          <a:xfrm>
            <a:off x="5709775" y="2988400"/>
            <a:ext cx="3225000" cy="16098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800"/>
              <a:buFont typeface="Roboto Medium"/>
              <a:buNone/>
            </a:pPr>
            <a:r>
              <a:rPr lang="en-GB" sz="1800">
                <a:solidFill>
                  <a:srgbClr val="FFFFFF"/>
                </a:solidFill>
                <a:latin typeface="Roboto Medium"/>
                <a:ea typeface="Roboto Medium"/>
                <a:cs typeface="Roboto Medium"/>
                <a:sym typeface="Roboto Medium"/>
              </a:rPr>
              <a:t>The overall purpose for marketing at [ company name ] is simple: to </a:t>
            </a:r>
            <a:r>
              <a:rPr lang="en-GB" sz="1800">
                <a:solidFill>
                  <a:srgbClr val="FEE433"/>
                </a:solidFill>
                <a:latin typeface="Roboto Medium"/>
                <a:ea typeface="Roboto Medium"/>
                <a:cs typeface="Roboto Medium"/>
                <a:sym typeface="Roboto Medium"/>
              </a:rPr>
              <a:t>maximize the amount of revenue</a:t>
            </a:r>
            <a:r>
              <a:rPr lang="en-GB" sz="1800">
                <a:solidFill>
                  <a:srgbClr val="FFFFFF"/>
                </a:solidFill>
                <a:latin typeface="Roboto Medium"/>
                <a:ea typeface="Roboto Medium"/>
                <a:cs typeface="Roboto Medium"/>
                <a:sym typeface="Roboto Medium"/>
              </a:rPr>
              <a:t> generated by the company through marketing tactics.</a:t>
            </a:r>
            <a:endParaRPr sz="500"/>
          </a:p>
        </p:txBody>
      </p:sp>
      <p:sp>
        <p:nvSpPr>
          <p:cNvPr id="342" name="Google Shape;342;p74"/>
          <p:cNvSpPr txBox="1"/>
          <p:nvPr/>
        </p:nvSpPr>
        <p:spPr>
          <a:xfrm>
            <a:off x="2889975" y="3426250"/>
            <a:ext cx="2203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GB" sz="1200">
                <a:solidFill>
                  <a:schemeClr val="lt1"/>
                </a:solidFill>
                <a:latin typeface="Roboto"/>
                <a:ea typeface="Roboto"/>
                <a:cs typeface="Roboto"/>
                <a:sym typeface="Roboto"/>
              </a:rPr>
              <a:t>[ Write the one clear objective for the the marketing at your company ]</a:t>
            </a:r>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75"/>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solidFill>
                  <a:srgbClr val="434343"/>
                </a:solidFill>
              </a:rPr>
              <a:t>‹#›</a:t>
            </a:fld>
            <a:endParaRPr sz="1300">
              <a:solidFill>
                <a:srgbClr val="434343"/>
              </a:solidFill>
              <a:latin typeface="Roboto"/>
              <a:ea typeface="Roboto"/>
              <a:cs typeface="Roboto"/>
              <a:sym typeface="Roboto"/>
            </a:endParaRPr>
          </a:p>
        </p:txBody>
      </p:sp>
      <p:sp>
        <p:nvSpPr>
          <p:cNvPr id="348" name="Google Shape;348;p75"/>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Your role</a:t>
            </a:r>
            <a:endParaRPr/>
          </a:p>
        </p:txBody>
      </p:sp>
      <p:sp>
        <p:nvSpPr>
          <p:cNvPr id="349" name="Google Shape;349;p75"/>
          <p:cNvSpPr txBox="1"/>
          <p:nvPr>
            <p:ph idx="1" type="body"/>
          </p:nvPr>
        </p:nvSpPr>
        <p:spPr>
          <a:xfrm>
            <a:off x="673075" y="1389075"/>
            <a:ext cx="7427100" cy="304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Roboto"/>
                <a:ea typeface="Roboto"/>
                <a:cs typeface="Roboto"/>
                <a:sym typeface="Roboto"/>
              </a:rPr>
              <a:t>[ Write the job description of a marketing specialist at your company. This will set clear </a:t>
            </a:r>
            <a:r>
              <a:rPr b="1" lang="en-GB">
                <a:latin typeface="Roboto"/>
                <a:ea typeface="Roboto"/>
                <a:cs typeface="Roboto"/>
                <a:sym typeface="Roboto"/>
              </a:rPr>
              <a:t>responsibilities</a:t>
            </a:r>
            <a:r>
              <a:rPr b="1" lang="en-GB">
                <a:latin typeface="Roboto"/>
                <a:ea typeface="Roboto"/>
                <a:cs typeface="Roboto"/>
                <a:sym typeface="Roboto"/>
              </a:rPr>
              <a:t> and goals. For example, the below describes the role of a Content Marketing Manager at Vainu. ]</a:t>
            </a:r>
            <a:endParaRPr b="1">
              <a:latin typeface="Roboto"/>
              <a:ea typeface="Roboto"/>
              <a:cs typeface="Roboto"/>
              <a:sym typeface="Roboto"/>
            </a:endParaRPr>
          </a:p>
          <a:p>
            <a:pPr indent="-330200" lvl="0" marL="457200" rtl="0" algn="l">
              <a:lnSpc>
                <a:spcPct val="125000"/>
              </a:lnSpc>
              <a:spcBef>
                <a:spcPts val="300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You will work closely with your colleagues in sales and product development to create inspiring stories and articles on B2B sales and marketing.</a:t>
            </a:r>
            <a:endParaRPr sz="1600">
              <a:solidFill>
                <a:schemeClr val="dk1"/>
              </a:solidFill>
              <a:latin typeface="Roboto"/>
              <a:ea typeface="Roboto"/>
              <a:cs typeface="Roboto"/>
              <a:sym typeface="Roboto"/>
            </a:endParaRPr>
          </a:p>
          <a:p>
            <a:pPr indent="-330200" lvl="0" marL="457200" rtl="0" algn="l">
              <a:lnSpc>
                <a:spcPct val="12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You’ll be responsible for our content strategy and become the voice of the company.</a:t>
            </a:r>
            <a:endParaRPr sz="1600">
              <a:solidFill>
                <a:schemeClr val="dk1"/>
              </a:solidFill>
              <a:latin typeface="Roboto"/>
              <a:ea typeface="Roboto"/>
              <a:cs typeface="Roboto"/>
              <a:sym typeface="Roboto"/>
            </a:endParaRPr>
          </a:p>
          <a:p>
            <a:pPr indent="-330200" lvl="0" marL="457200" rtl="0" algn="l">
              <a:lnSpc>
                <a:spcPct val="125000"/>
              </a:lnSpc>
              <a:spcBef>
                <a:spcPts val="0"/>
              </a:spcBef>
              <a:spcAft>
                <a:spcPts val="0"/>
              </a:spcAft>
              <a:buClr>
                <a:schemeClr val="dk1"/>
              </a:buClr>
              <a:buSzPts val="1600"/>
              <a:buFont typeface="Roboto"/>
              <a:buChar char="-"/>
            </a:pPr>
            <a:r>
              <a:rPr lang="en-GB" sz="1600">
                <a:solidFill>
                  <a:schemeClr val="dk1"/>
                </a:solidFill>
                <a:latin typeface="Roboto"/>
                <a:ea typeface="Roboto"/>
                <a:cs typeface="Roboto"/>
                <a:sym typeface="Roboto"/>
              </a:rPr>
              <a:t>You’ll streamline content creation by assigning work, setting deadlines, and managing our team of freelance writers and creators.</a:t>
            </a:r>
            <a:endParaRPr sz="1400">
              <a:solidFill>
                <a:schemeClr val="dk1"/>
              </a:solidFill>
              <a:latin typeface="Roboto"/>
              <a:ea typeface="Roboto"/>
              <a:cs typeface="Roboto"/>
              <a:sym typeface="Roboto"/>
            </a:endParaRPr>
          </a:p>
          <a:p>
            <a:pPr indent="0" lvl="0" marL="0" rtl="0" algn="l">
              <a:spcBef>
                <a:spcPts val="700"/>
              </a:spcBef>
              <a:spcAft>
                <a:spcPts val="1600"/>
              </a:spcAft>
              <a:buNone/>
            </a:pPr>
            <a:r>
              <a:t/>
            </a:r>
            <a:endParaRPr b="1">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76"/>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Clr>
                <a:srgbClr val="000000"/>
              </a:buClr>
              <a:buSzPts val="900"/>
              <a:buFont typeface="Helvetica Neue Light"/>
              <a:buNone/>
            </a:pPr>
            <a:fld id="{00000000-1234-1234-1234-123412341234}" type="slidenum">
              <a:rPr lang="en-GB">
                <a:solidFill>
                  <a:srgbClr val="434343"/>
                </a:solidFill>
              </a:rPr>
              <a:t>‹#›</a:t>
            </a:fld>
            <a:endParaRPr sz="1300">
              <a:solidFill>
                <a:srgbClr val="434343"/>
              </a:solidFill>
              <a:latin typeface="Roboto"/>
              <a:ea typeface="Roboto"/>
              <a:cs typeface="Roboto"/>
              <a:sym typeface="Roboto"/>
            </a:endParaRPr>
          </a:p>
        </p:txBody>
      </p:sp>
      <p:sp>
        <p:nvSpPr>
          <p:cNvPr id="355" name="Google Shape;355;p76"/>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Our team</a:t>
            </a:r>
            <a:endParaRPr/>
          </a:p>
        </p:txBody>
      </p:sp>
      <p:sp>
        <p:nvSpPr>
          <p:cNvPr id="356" name="Google Shape;356;p76"/>
          <p:cNvSpPr txBox="1"/>
          <p:nvPr>
            <p:ph idx="1" type="body"/>
          </p:nvPr>
        </p:nvSpPr>
        <p:spPr>
          <a:xfrm>
            <a:off x="673075" y="1389075"/>
            <a:ext cx="7427100" cy="3269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GB">
                <a:latin typeface="Roboto"/>
                <a:ea typeface="Roboto"/>
                <a:cs typeface="Roboto"/>
                <a:sym typeface="Roboto"/>
              </a:rPr>
              <a:t>[ Insert organizational chart. ]</a:t>
            </a:r>
            <a:endParaRPr b="1">
              <a:latin typeface="Roboto"/>
              <a:ea typeface="Roboto"/>
              <a:cs typeface="Roboto"/>
              <a:sym typeface="Roboto"/>
            </a:endParaRPr>
          </a:p>
        </p:txBody>
      </p:sp>
      <p:sp>
        <p:nvSpPr>
          <p:cNvPr id="357" name="Google Shape;357;p76"/>
          <p:cNvSpPr/>
          <p:nvPr/>
        </p:nvSpPr>
        <p:spPr>
          <a:xfrm>
            <a:off x="741050" y="2376975"/>
            <a:ext cx="22212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76"/>
          <p:cNvSpPr txBox="1"/>
          <p:nvPr>
            <p:ph idx="1" type="body"/>
          </p:nvPr>
        </p:nvSpPr>
        <p:spPr>
          <a:xfrm>
            <a:off x="741050" y="2497450"/>
            <a:ext cx="2221200" cy="129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1400">
                <a:solidFill>
                  <a:srgbClr val="FFFFFF"/>
                </a:solidFill>
                <a:latin typeface="Roboto"/>
                <a:ea typeface="Roboto"/>
                <a:cs typeface="Roboto"/>
                <a:sym typeface="Roboto"/>
              </a:rPr>
              <a:t>Global Marketing Team</a:t>
            </a:r>
            <a:endParaRPr b="1" sz="1400">
              <a:solidFill>
                <a:srgbClr val="FFFFFF"/>
              </a:solidFill>
              <a:latin typeface="Roboto"/>
              <a:ea typeface="Roboto"/>
              <a:cs typeface="Roboto"/>
              <a:sym typeface="Roboto"/>
            </a:endParaRPr>
          </a:p>
          <a:p>
            <a:pPr indent="0" lvl="0" marL="0" rtl="0" algn="ctr">
              <a:spcBef>
                <a:spcPts val="1600"/>
              </a:spcBef>
              <a:spcAft>
                <a:spcPts val="1600"/>
              </a:spcAft>
              <a:buNone/>
            </a:pPr>
            <a:r>
              <a:rPr lang="en-GB" sz="1400">
                <a:solidFill>
                  <a:srgbClr val="FFFFFF"/>
                </a:solidFill>
              </a:rPr>
              <a:t>Team members</a:t>
            </a:r>
            <a:br>
              <a:rPr lang="en-GB" sz="1400">
                <a:solidFill>
                  <a:srgbClr val="FFFFFF"/>
                </a:solidFill>
              </a:rPr>
            </a:br>
            <a:r>
              <a:rPr lang="en-GB" sz="1400">
                <a:solidFill>
                  <a:srgbClr val="FFFFFF"/>
                </a:solidFill>
              </a:rPr>
              <a:t>Role of the department</a:t>
            </a:r>
            <a:endParaRPr sz="1400">
              <a:solidFill>
                <a:srgbClr val="FFFFFF"/>
              </a:solidFill>
            </a:endParaRPr>
          </a:p>
        </p:txBody>
      </p:sp>
      <p:sp>
        <p:nvSpPr>
          <p:cNvPr id="359" name="Google Shape;359;p76"/>
          <p:cNvSpPr/>
          <p:nvPr/>
        </p:nvSpPr>
        <p:spPr>
          <a:xfrm>
            <a:off x="3461400" y="2376975"/>
            <a:ext cx="22212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76"/>
          <p:cNvSpPr txBox="1"/>
          <p:nvPr>
            <p:ph idx="1" type="body"/>
          </p:nvPr>
        </p:nvSpPr>
        <p:spPr>
          <a:xfrm>
            <a:off x="3461400" y="2497450"/>
            <a:ext cx="2221200" cy="129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1400">
                <a:solidFill>
                  <a:srgbClr val="FFFFFF"/>
                </a:solidFill>
                <a:latin typeface="Roboto"/>
                <a:ea typeface="Roboto"/>
                <a:cs typeface="Roboto"/>
                <a:sym typeface="Roboto"/>
              </a:rPr>
              <a:t>Local Marketing Team</a:t>
            </a:r>
            <a:endParaRPr b="1" sz="1400">
              <a:solidFill>
                <a:srgbClr val="FFFFFF"/>
              </a:solidFill>
              <a:latin typeface="Roboto"/>
              <a:ea typeface="Roboto"/>
              <a:cs typeface="Roboto"/>
              <a:sym typeface="Roboto"/>
            </a:endParaRPr>
          </a:p>
          <a:p>
            <a:pPr indent="0" lvl="0" marL="0" rtl="0" algn="ctr">
              <a:spcBef>
                <a:spcPts val="1600"/>
              </a:spcBef>
              <a:spcAft>
                <a:spcPts val="1600"/>
              </a:spcAft>
              <a:buNone/>
            </a:pPr>
            <a:r>
              <a:rPr lang="en-GB" sz="1400">
                <a:solidFill>
                  <a:srgbClr val="FFFFFF"/>
                </a:solidFill>
              </a:rPr>
              <a:t>Team members</a:t>
            </a:r>
            <a:br>
              <a:rPr lang="en-GB" sz="1400">
                <a:solidFill>
                  <a:srgbClr val="FFFFFF"/>
                </a:solidFill>
              </a:rPr>
            </a:br>
            <a:r>
              <a:rPr lang="en-GB" sz="1400">
                <a:solidFill>
                  <a:srgbClr val="FFFFFF"/>
                </a:solidFill>
              </a:rPr>
              <a:t>Role of the department</a:t>
            </a:r>
            <a:endParaRPr sz="1400">
              <a:solidFill>
                <a:srgbClr val="FFFFFF"/>
              </a:solidFill>
            </a:endParaRPr>
          </a:p>
        </p:txBody>
      </p:sp>
      <p:sp>
        <p:nvSpPr>
          <p:cNvPr id="361" name="Google Shape;361;p76"/>
          <p:cNvSpPr/>
          <p:nvPr/>
        </p:nvSpPr>
        <p:spPr>
          <a:xfrm>
            <a:off x="6181750" y="2376975"/>
            <a:ext cx="2221200" cy="12942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76"/>
          <p:cNvSpPr txBox="1"/>
          <p:nvPr>
            <p:ph idx="1" type="body"/>
          </p:nvPr>
        </p:nvSpPr>
        <p:spPr>
          <a:xfrm>
            <a:off x="6181750" y="2497450"/>
            <a:ext cx="2221200" cy="1294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1400">
                <a:solidFill>
                  <a:srgbClr val="FFFFFF"/>
                </a:solidFill>
                <a:latin typeface="Roboto"/>
                <a:ea typeface="Roboto"/>
                <a:cs typeface="Roboto"/>
                <a:sym typeface="Roboto"/>
              </a:rPr>
              <a:t>Marketing Ops Team</a:t>
            </a:r>
            <a:endParaRPr b="1" sz="1400">
              <a:solidFill>
                <a:srgbClr val="FFFFFF"/>
              </a:solidFill>
              <a:latin typeface="Roboto"/>
              <a:ea typeface="Roboto"/>
              <a:cs typeface="Roboto"/>
              <a:sym typeface="Roboto"/>
            </a:endParaRPr>
          </a:p>
          <a:p>
            <a:pPr indent="0" lvl="0" marL="0" rtl="0" algn="ctr">
              <a:spcBef>
                <a:spcPts val="1600"/>
              </a:spcBef>
              <a:spcAft>
                <a:spcPts val="1600"/>
              </a:spcAft>
              <a:buNone/>
            </a:pPr>
            <a:r>
              <a:rPr lang="en-GB" sz="1400">
                <a:solidFill>
                  <a:srgbClr val="FFFFFF"/>
                </a:solidFill>
              </a:rPr>
              <a:t>Team members</a:t>
            </a:r>
            <a:br>
              <a:rPr lang="en-GB" sz="1400">
                <a:solidFill>
                  <a:srgbClr val="FFFFFF"/>
                </a:solidFill>
              </a:rPr>
            </a:br>
            <a:r>
              <a:rPr lang="en-GB" sz="1400">
                <a:solidFill>
                  <a:srgbClr val="FFFFFF"/>
                </a:solidFill>
              </a:rPr>
              <a:t>Role of the department</a:t>
            </a:r>
            <a:endParaRPr sz="1400">
              <a:solidFill>
                <a:srgbClr val="FFFFFF"/>
              </a:solidFill>
            </a:endParaRPr>
          </a:p>
        </p:txBody>
      </p:sp>
      <p:sp>
        <p:nvSpPr>
          <p:cNvPr id="363" name="Google Shape;363;p76"/>
          <p:cNvSpPr/>
          <p:nvPr/>
        </p:nvSpPr>
        <p:spPr>
          <a:xfrm>
            <a:off x="741000" y="3873350"/>
            <a:ext cx="7662000" cy="360600"/>
          </a:xfrm>
          <a:prstGeom prst="roundRect">
            <a:avLst>
              <a:gd fmla="val 16667"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76"/>
          <p:cNvSpPr txBox="1"/>
          <p:nvPr/>
        </p:nvSpPr>
        <p:spPr>
          <a:xfrm>
            <a:off x="3416925" y="3980200"/>
            <a:ext cx="2265600" cy="3477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Clr>
                <a:schemeClr val="dk1"/>
              </a:buClr>
              <a:buSzPts val="1100"/>
              <a:buFont typeface="Arial"/>
              <a:buNone/>
            </a:pPr>
            <a:r>
              <a:rPr b="1" lang="en-GB">
                <a:solidFill>
                  <a:srgbClr val="FFFFFF"/>
                </a:solidFill>
                <a:latin typeface="Roboto"/>
                <a:ea typeface="Roboto"/>
                <a:cs typeface="Roboto"/>
                <a:sym typeface="Roboto"/>
              </a:rPr>
              <a:t>Marketing department</a:t>
            </a:r>
            <a:endParaRPr>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77"/>
          <p:cNvSpPr/>
          <p:nvPr/>
        </p:nvSpPr>
        <p:spPr>
          <a:xfrm>
            <a:off x="571112" y="-85731"/>
            <a:ext cx="3062100" cy="2598300"/>
          </a:xfrm>
          <a:prstGeom prst="rect">
            <a:avLst/>
          </a:prstGeom>
          <a:solidFill>
            <a:srgbClr val="0000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00"/>
              <a:buFont typeface="Helvetica Neue"/>
              <a:buNone/>
            </a:pPr>
            <a:r>
              <a:t/>
            </a:r>
            <a:endParaRPr b="1" i="0" sz="1100" u="none" cap="none" strike="noStrike">
              <a:solidFill>
                <a:srgbClr val="000000"/>
              </a:solidFill>
              <a:latin typeface="Helvetica Neue"/>
              <a:ea typeface="Helvetica Neue"/>
              <a:cs typeface="Helvetica Neue"/>
              <a:sym typeface="Helvetica Neue"/>
            </a:endParaRPr>
          </a:p>
        </p:txBody>
      </p:sp>
      <p:sp>
        <p:nvSpPr>
          <p:cNvPr id="370" name="Google Shape;370;p77"/>
          <p:cNvSpPr txBox="1"/>
          <p:nvPr/>
        </p:nvSpPr>
        <p:spPr>
          <a:xfrm>
            <a:off x="841533" y="247025"/>
            <a:ext cx="2387700" cy="1932600"/>
          </a:xfrm>
          <a:prstGeom prst="rect">
            <a:avLst/>
          </a:prstGeom>
          <a:noFill/>
          <a:ln>
            <a:noFill/>
          </a:ln>
        </p:spPr>
        <p:txBody>
          <a:bodyPr anchorCtr="0" anchor="ctr" bIns="19050" lIns="19050" spcFirstLastPara="1" rIns="19050" wrap="square" tIns="19050">
            <a:noAutofit/>
          </a:bodyPr>
          <a:lstStyle/>
          <a:p>
            <a:pPr indent="0" lvl="0" marL="0" marR="0" rtl="0" algn="l">
              <a:lnSpc>
                <a:spcPct val="80000"/>
              </a:lnSpc>
              <a:spcBef>
                <a:spcPts val="0"/>
              </a:spcBef>
              <a:spcAft>
                <a:spcPts val="0"/>
              </a:spcAft>
              <a:buClr>
                <a:srgbClr val="FFFFFF"/>
              </a:buClr>
              <a:buSzPts val="4900"/>
              <a:buFont typeface="Roboto"/>
              <a:buNone/>
            </a:pPr>
            <a:r>
              <a:rPr b="1" lang="en-GB" sz="3600">
                <a:solidFill>
                  <a:srgbClr val="FFFFFF"/>
                </a:solidFill>
                <a:latin typeface="Roboto"/>
                <a:ea typeface="Roboto"/>
                <a:cs typeface="Roboto"/>
                <a:sym typeface="Roboto"/>
              </a:rPr>
              <a:t>Global marketing engine</a:t>
            </a:r>
            <a:endParaRPr sz="3600"/>
          </a:p>
        </p:txBody>
      </p:sp>
      <p:sp>
        <p:nvSpPr>
          <p:cNvPr id="371" name="Google Shape;371;p77"/>
          <p:cNvSpPr txBox="1"/>
          <p:nvPr/>
        </p:nvSpPr>
        <p:spPr>
          <a:xfrm>
            <a:off x="5252575" y="2912200"/>
            <a:ext cx="3225000" cy="16098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800"/>
              <a:buFont typeface="Roboto Medium"/>
              <a:buNone/>
            </a:pPr>
            <a:r>
              <a:rPr lang="en-GB" sz="1800">
                <a:solidFill>
                  <a:srgbClr val="FFFFFF"/>
                </a:solidFill>
                <a:latin typeface="Roboto Medium"/>
                <a:ea typeface="Roboto Medium"/>
                <a:cs typeface="Roboto Medium"/>
                <a:sym typeface="Roboto Medium"/>
              </a:rPr>
              <a:t>The marketing team strives to organize according to an “ideal setup”, i.e. a team structure that, </a:t>
            </a:r>
            <a:r>
              <a:rPr lang="en-GB" sz="1800">
                <a:solidFill>
                  <a:srgbClr val="FFE600"/>
                </a:solidFill>
                <a:latin typeface="Roboto Medium"/>
                <a:ea typeface="Roboto Medium"/>
                <a:cs typeface="Roboto Medium"/>
                <a:sym typeface="Roboto Medium"/>
              </a:rPr>
              <a:t>when fully fleshed out and with the teams performing</a:t>
            </a:r>
            <a:r>
              <a:rPr lang="en-GB" sz="1800">
                <a:solidFill>
                  <a:srgbClr val="FFFFFF"/>
                </a:solidFill>
                <a:latin typeface="Roboto Medium"/>
                <a:ea typeface="Roboto Medium"/>
                <a:cs typeface="Roboto Medium"/>
                <a:sym typeface="Roboto Medium"/>
              </a:rPr>
              <a:t>, is well equipped to hit the objectives set.</a:t>
            </a:r>
            <a:endParaRPr sz="500"/>
          </a:p>
        </p:txBody>
      </p:sp>
      <p:sp>
        <p:nvSpPr>
          <p:cNvPr id="372" name="Google Shape;372;p77"/>
          <p:cNvSpPr txBox="1"/>
          <p:nvPr/>
        </p:nvSpPr>
        <p:spPr>
          <a:xfrm>
            <a:off x="2889975" y="3426250"/>
            <a:ext cx="18855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b="1" lang="en-GB" sz="1200">
                <a:solidFill>
                  <a:schemeClr val="lt1"/>
                </a:solidFill>
                <a:latin typeface="Roboto"/>
                <a:ea typeface="Roboto"/>
                <a:cs typeface="Roboto"/>
                <a:sym typeface="Roboto"/>
              </a:rPr>
              <a:t>[ Your marketing team’s structure and organization ]</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78"/>
          <p:cNvSpPr txBox="1"/>
          <p:nvPr/>
        </p:nvSpPr>
        <p:spPr>
          <a:xfrm>
            <a:off x="768178" y="250904"/>
            <a:ext cx="7607700" cy="652500"/>
          </a:xfrm>
          <a:prstGeom prst="rect">
            <a:avLst/>
          </a:prstGeom>
          <a:noFill/>
          <a:ln>
            <a:noFill/>
          </a:ln>
        </p:spPr>
        <p:txBody>
          <a:bodyPr anchorCtr="0" anchor="ctr" bIns="19050" lIns="19050" spcFirstLastPara="1" rIns="19050" wrap="square" tIns="19050">
            <a:noAutofit/>
          </a:bodyPr>
          <a:lstStyle/>
          <a:p>
            <a:pPr indent="0" lvl="0" marL="0" marR="0" rtl="0" algn="ctr">
              <a:lnSpc>
                <a:spcPct val="50000"/>
              </a:lnSpc>
              <a:spcBef>
                <a:spcPts val="0"/>
              </a:spcBef>
              <a:spcAft>
                <a:spcPts val="0"/>
              </a:spcAft>
              <a:buClr>
                <a:srgbClr val="FFFFFF"/>
              </a:buClr>
              <a:buSzPts val="4100"/>
              <a:buFont typeface="Roboto"/>
              <a:buNone/>
            </a:pPr>
            <a:r>
              <a:rPr b="1" lang="en-GB" sz="4100">
                <a:solidFill>
                  <a:srgbClr val="FFFFFF"/>
                </a:solidFill>
                <a:latin typeface="Roboto"/>
                <a:ea typeface="Roboto"/>
                <a:cs typeface="Roboto"/>
                <a:sym typeface="Roboto"/>
              </a:rPr>
              <a:t>Marketing disciplines</a:t>
            </a:r>
            <a:endParaRPr sz="500"/>
          </a:p>
        </p:txBody>
      </p:sp>
      <p:sp>
        <p:nvSpPr>
          <p:cNvPr id="378" name="Google Shape;378;p78"/>
          <p:cNvSpPr txBox="1"/>
          <p:nvPr/>
        </p:nvSpPr>
        <p:spPr>
          <a:xfrm>
            <a:off x="1323318" y="1639097"/>
            <a:ext cx="2550600" cy="2547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Operations and analytics</a:t>
            </a:r>
            <a:endParaRPr sz="500"/>
          </a:p>
        </p:txBody>
      </p:sp>
      <p:sp>
        <p:nvSpPr>
          <p:cNvPr id="379" name="Google Shape;379;p78"/>
          <p:cNvSpPr txBox="1"/>
          <p:nvPr/>
        </p:nvSpPr>
        <p:spPr>
          <a:xfrm>
            <a:off x="1323318" y="2882158"/>
            <a:ext cx="2550600" cy="2547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Website</a:t>
            </a:r>
            <a:endParaRPr b="1" sz="1700">
              <a:solidFill>
                <a:srgbClr val="FFFFFF"/>
              </a:solidFill>
            </a:endParaRPr>
          </a:p>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Conversion</a:t>
            </a:r>
            <a:endParaRPr b="1" sz="1700">
              <a:solidFill>
                <a:srgbClr val="FFFFFF"/>
              </a:solidFill>
            </a:endParaRPr>
          </a:p>
        </p:txBody>
      </p:sp>
      <p:sp>
        <p:nvSpPr>
          <p:cNvPr id="380" name="Google Shape;380;p78"/>
          <p:cNvSpPr txBox="1"/>
          <p:nvPr/>
        </p:nvSpPr>
        <p:spPr>
          <a:xfrm>
            <a:off x="3646417" y="2766958"/>
            <a:ext cx="1907100" cy="4851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Lifecycle nurturing</a:t>
            </a:r>
            <a:endParaRPr sz="500"/>
          </a:p>
        </p:txBody>
      </p:sp>
      <p:sp>
        <p:nvSpPr>
          <p:cNvPr id="381" name="Google Shape;381;p78"/>
          <p:cNvSpPr txBox="1"/>
          <p:nvPr/>
        </p:nvSpPr>
        <p:spPr>
          <a:xfrm>
            <a:off x="5936365" y="1639097"/>
            <a:ext cx="2550600" cy="2547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Paid acquisition</a:t>
            </a:r>
            <a:endParaRPr sz="500"/>
          </a:p>
        </p:txBody>
      </p:sp>
      <p:sp>
        <p:nvSpPr>
          <p:cNvPr id="382" name="Google Shape;382;p78"/>
          <p:cNvSpPr txBox="1"/>
          <p:nvPr/>
        </p:nvSpPr>
        <p:spPr>
          <a:xfrm>
            <a:off x="3648391" y="1639097"/>
            <a:ext cx="2550600" cy="2547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Communications</a:t>
            </a:r>
            <a:endParaRPr sz="500"/>
          </a:p>
        </p:txBody>
      </p:sp>
      <p:sp>
        <p:nvSpPr>
          <p:cNvPr id="383" name="Google Shape;383;p78"/>
          <p:cNvSpPr txBox="1"/>
          <p:nvPr/>
        </p:nvSpPr>
        <p:spPr>
          <a:xfrm>
            <a:off x="5930442" y="2766956"/>
            <a:ext cx="2550600" cy="4851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Customer </a:t>
            </a:r>
            <a:endParaRPr b="1" sz="1700">
              <a:solidFill>
                <a:srgbClr val="FFFFFF"/>
              </a:solidFill>
            </a:endParaRPr>
          </a:p>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evangelism</a:t>
            </a:r>
            <a:endParaRPr sz="500"/>
          </a:p>
        </p:txBody>
      </p:sp>
      <p:sp>
        <p:nvSpPr>
          <p:cNvPr id="384" name="Google Shape;384;p78"/>
          <p:cNvSpPr txBox="1"/>
          <p:nvPr/>
        </p:nvSpPr>
        <p:spPr>
          <a:xfrm>
            <a:off x="5932416" y="2107191"/>
            <a:ext cx="1886400" cy="5904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800">
                <a:solidFill>
                  <a:srgbClr val="FFFFFF"/>
                </a:solidFill>
                <a:latin typeface="Roboto"/>
                <a:ea typeface="Roboto"/>
                <a:cs typeface="Roboto"/>
                <a:sym typeface="Roboto"/>
              </a:rPr>
              <a:t>Runs paid campaigns across channels to acquire new customers, with a positive ROI.</a:t>
            </a:r>
            <a:endParaRPr sz="500"/>
          </a:p>
        </p:txBody>
      </p:sp>
      <p:sp>
        <p:nvSpPr>
          <p:cNvPr id="385" name="Google Shape;385;p78"/>
          <p:cNvSpPr txBox="1"/>
          <p:nvPr/>
        </p:nvSpPr>
        <p:spPr>
          <a:xfrm>
            <a:off x="1325105" y="3323188"/>
            <a:ext cx="1886400" cy="5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800">
                <a:solidFill>
                  <a:srgbClr val="FFFFFF"/>
                </a:solidFill>
                <a:latin typeface="Roboto"/>
                <a:ea typeface="Roboto"/>
                <a:cs typeface="Roboto"/>
                <a:sym typeface="Roboto"/>
              </a:rPr>
              <a:t>Successfully converts website traffic into revenue—as much of it as possible.</a:t>
            </a:r>
            <a:endParaRPr sz="500"/>
          </a:p>
        </p:txBody>
      </p:sp>
      <p:sp>
        <p:nvSpPr>
          <p:cNvPr id="386" name="Google Shape;386;p78"/>
          <p:cNvSpPr txBox="1"/>
          <p:nvPr/>
        </p:nvSpPr>
        <p:spPr>
          <a:xfrm>
            <a:off x="1325105" y="2074402"/>
            <a:ext cx="1886400" cy="5904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800">
                <a:solidFill>
                  <a:srgbClr val="FFFFFF"/>
                </a:solidFill>
                <a:latin typeface="Roboto"/>
                <a:ea typeface="Roboto"/>
                <a:cs typeface="Roboto"/>
                <a:sym typeface="Roboto"/>
              </a:rPr>
              <a:t>Provides full transparency into how different marketing efforts are impacting our bottom line across all business units.</a:t>
            </a:r>
            <a:endParaRPr sz="500"/>
          </a:p>
        </p:txBody>
      </p:sp>
      <p:sp>
        <p:nvSpPr>
          <p:cNvPr id="387" name="Google Shape;387;p78"/>
          <p:cNvSpPr txBox="1"/>
          <p:nvPr/>
        </p:nvSpPr>
        <p:spPr>
          <a:xfrm>
            <a:off x="3644442" y="2074402"/>
            <a:ext cx="1886400" cy="5904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800">
                <a:solidFill>
                  <a:srgbClr val="FFFFFF"/>
                </a:solidFill>
                <a:latin typeface="Roboto"/>
                <a:ea typeface="Roboto"/>
                <a:cs typeface="Roboto"/>
                <a:sym typeface="Roboto"/>
              </a:rPr>
              <a:t>Manages the flow of information and provides exposure to our audiences on topics of public interest where we have expertise.</a:t>
            </a:r>
            <a:endParaRPr sz="500"/>
          </a:p>
        </p:txBody>
      </p:sp>
      <p:sp>
        <p:nvSpPr>
          <p:cNvPr id="388" name="Google Shape;388;p78"/>
          <p:cNvSpPr txBox="1"/>
          <p:nvPr/>
        </p:nvSpPr>
        <p:spPr>
          <a:xfrm>
            <a:off x="3646417" y="3323188"/>
            <a:ext cx="1882500" cy="5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800">
                <a:solidFill>
                  <a:srgbClr val="FFFFFF"/>
                </a:solidFill>
                <a:latin typeface="Roboto"/>
                <a:ea typeface="Roboto"/>
                <a:cs typeface="Roboto"/>
                <a:sym typeface="Roboto"/>
              </a:rPr>
              <a:t>Creates drip campaigns to nurture leads towards conversion.</a:t>
            </a:r>
            <a:endParaRPr sz="500"/>
          </a:p>
        </p:txBody>
      </p:sp>
      <p:sp>
        <p:nvSpPr>
          <p:cNvPr id="389" name="Google Shape;389;p78"/>
          <p:cNvSpPr txBox="1"/>
          <p:nvPr/>
        </p:nvSpPr>
        <p:spPr>
          <a:xfrm>
            <a:off x="5932229" y="3323188"/>
            <a:ext cx="1886400" cy="5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800">
                <a:solidFill>
                  <a:srgbClr val="FFFFFF"/>
                </a:solidFill>
                <a:latin typeface="Roboto"/>
                <a:ea typeface="Roboto"/>
                <a:cs typeface="Roboto"/>
                <a:sym typeface="Roboto"/>
              </a:rPr>
              <a:t>Facilitates happy customers turning into fans that actively promote us across all channels.</a:t>
            </a:r>
            <a:endParaRPr sz="500"/>
          </a:p>
        </p:txBody>
      </p:sp>
      <p:sp>
        <p:nvSpPr>
          <p:cNvPr id="390" name="Google Shape;390;p78"/>
          <p:cNvSpPr txBox="1"/>
          <p:nvPr/>
        </p:nvSpPr>
        <p:spPr>
          <a:xfrm>
            <a:off x="1323318" y="4066244"/>
            <a:ext cx="2550600" cy="2547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Product marketing</a:t>
            </a:r>
            <a:endParaRPr sz="500"/>
          </a:p>
        </p:txBody>
      </p:sp>
      <p:sp>
        <p:nvSpPr>
          <p:cNvPr id="391" name="Google Shape;391;p78"/>
          <p:cNvSpPr txBox="1"/>
          <p:nvPr/>
        </p:nvSpPr>
        <p:spPr>
          <a:xfrm>
            <a:off x="1325105" y="4310902"/>
            <a:ext cx="1886400" cy="5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800">
                <a:solidFill>
                  <a:srgbClr val="FFFFFF"/>
                </a:solidFill>
                <a:latin typeface="Roboto"/>
                <a:ea typeface="Roboto"/>
                <a:cs typeface="Roboto"/>
                <a:sym typeface="Roboto"/>
              </a:rPr>
              <a:t>Optimizes offered products and pricing to maximize revenue.</a:t>
            </a:r>
            <a:endParaRPr sz="500"/>
          </a:p>
        </p:txBody>
      </p:sp>
      <p:sp>
        <p:nvSpPr>
          <p:cNvPr id="392" name="Google Shape;392;p78"/>
          <p:cNvSpPr txBox="1"/>
          <p:nvPr/>
        </p:nvSpPr>
        <p:spPr>
          <a:xfrm>
            <a:off x="3646417" y="4066244"/>
            <a:ext cx="2550600" cy="254700"/>
          </a:xfrm>
          <a:prstGeom prst="rect">
            <a:avLst/>
          </a:prstGeom>
          <a:noFill/>
          <a:ln>
            <a:noFill/>
          </a:ln>
        </p:spPr>
        <p:txBody>
          <a:bodyPr anchorCtr="0" anchor="t" bIns="19050" lIns="19050" spcFirstLastPara="1" rIns="19050" wrap="square" tIns="19050">
            <a:noAutofit/>
          </a:bodyPr>
          <a:lstStyle/>
          <a:p>
            <a:pPr indent="0" lvl="0" marL="0" marR="0" rtl="0" algn="l">
              <a:lnSpc>
                <a:spcPct val="100000"/>
              </a:lnSpc>
              <a:spcBef>
                <a:spcPts val="0"/>
              </a:spcBef>
              <a:spcAft>
                <a:spcPts val="0"/>
              </a:spcAft>
              <a:buClr>
                <a:srgbClr val="FFFFFF"/>
              </a:buClr>
              <a:buSzPts val="1700"/>
              <a:buFont typeface="Arial"/>
              <a:buNone/>
            </a:pPr>
            <a:r>
              <a:rPr b="1" lang="en-GB" sz="1700">
                <a:solidFill>
                  <a:srgbClr val="FFFFFF"/>
                </a:solidFill>
              </a:rPr>
              <a:t>Content marketing</a:t>
            </a:r>
            <a:endParaRPr sz="500"/>
          </a:p>
        </p:txBody>
      </p:sp>
      <p:sp>
        <p:nvSpPr>
          <p:cNvPr id="393" name="Google Shape;393;p78"/>
          <p:cNvSpPr txBox="1"/>
          <p:nvPr/>
        </p:nvSpPr>
        <p:spPr>
          <a:xfrm>
            <a:off x="3646417" y="4352527"/>
            <a:ext cx="1886400" cy="590400"/>
          </a:xfrm>
          <a:prstGeom prst="rect">
            <a:avLst/>
          </a:prstGeom>
          <a:noFill/>
          <a:ln>
            <a:noFill/>
          </a:ln>
        </p:spPr>
        <p:txBody>
          <a:bodyPr anchorCtr="0" anchor="ctr" bIns="19050" lIns="19050" spcFirstLastPara="1" rIns="19050" wrap="square" tIns="19050">
            <a:noAutofit/>
          </a:bodyPr>
          <a:lstStyle/>
          <a:p>
            <a:pPr indent="0" lvl="0" marL="0" marR="0" rtl="0" algn="l">
              <a:lnSpc>
                <a:spcPct val="100000"/>
              </a:lnSpc>
              <a:spcBef>
                <a:spcPts val="0"/>
              </a:spcBef>
              <a:spcAft>
                <a:spcPts val="0"/>
              </a:spcAft>
              <a:buClr>
                <a:srgbClr val="FFFFFF"/>
              </a:buClr>
              <a:buSzPts val="800"/>
              <a:buFont typeface="Roboto"/>
              <a:buNone/>
            </a:pPr>
            <a:r>
              <a:rPr lang="en-GB" sz="800">
                <a:solidFill>
                  <a:srgbClr val="FFFFFF"/>
                </a:solidFill>
                <a:latin typeface="Roboto"/>
                <a:ea typeface="Roboto"/>
                <a:cs typeface="Roboto"/>
                <a:sym typeface="Roboto"/>
              </a:rPr>
              <a:t>Consistently creates the right resources for each stage of the funnel to help contacts move forward in the sales process.</a:t>
            </a:r>
            <a:endParaRPr sz="500"/>
          </a:p>
        </p:txBody>
      </p:sp>
      <p:sp>
        <p:nvSpPr>
          <p:cNvPr id="394" name="Google Shape;394;p78"/>
          <p:cNvSpPr txBox="1"/>
          <p:nvPr>
            <p:ph idx="4294967295" type="body"/>
          </p:nvPr>
        </p:nvSpPr>
        <p:spPr>
          <a:xfrm>
            <a:off x="673075" y="777317"/>
            <a:ext cx="7775100" cy="519600"/>
          </a:xfrm>
          <a:prstGeom prst="rect">
            <a:avLst/>
          </a:prstGeom>
        </p:spPr>
        <p:txBody>
          <a:bodyPr anchorCtr="0" anchor="t" bIns="19050" lIns="19050" spcFirstLastPara="1" rIns="19050" wrap="square" tIns="19050">
            <a:noAutofit/>
          </a:bodyPr>
          <a:lstStyle/>
          <a:p>
            <a:pPr indent="0" lvl="0" marL="0" rtl="0" algn="l">
              <a:spcBef>
                <a:spcPts val="2200"/>
              </a:spcBef>
              <a:spcAft>
                <a:spcPts val="0"/>
              </a:spcAft>
              <a:buNone/>
            </a:pPr>
            <a:r>
              <a:rPr b="1" lang="en-GB" sz="1200">
                <a:solidFill>
                  <a:srgbClr val="FEFDFF"/>
                </a:solidFill>
                <a:latin typeface="Roboto"/>
                <a:ea typeface="Roboto"/>
                <a:cs typeface="Roboto"/>
                <a:sym typeface="Roboto"/>
              </a:rPr>
              <a:t>[ Explain here the main marketing </a:t>
            </a:r>
            <a:r>
              <a:rPr b="1" lang="en-GB" sz="1200">
                <a:solidFill>
                  <a:srgbClr val="FEFDFF"/>
                </a:solidFill>
                <a:latin typeface="Roboto"/>
                <a:ea typeface="Roboto"/>
                <a:cs typeface="Roboto"/>
                <a:sym typeface="Roboto"/>
              </a:rPr>
              <a:t>activities</a:t>
            </a:r>
            <a:r>
              <a:rPr b="1" lang="en-GB" sz="1200">
                <a:solidFill>
                  <a:srgbClr val="FEFDFF"/>
                </a:solidFill>
                <a:latin typeface="Roboto"/>
                <a:ea typeface="Roboto"/>
                <a:cs typeface="Roboto"/>
                <a:sym typeface="Roboto"/>
              </a:rPr>
              <a:t> to </a:t>
            </a:r>
            <a:r>
              <a:rPr b="1" lang="en-GB" sz="1200">
                <a:solidFill>
                  <a:srgbClr val="FEFDFF"/>
                </a:solidFill>
                <a:latin typeface="Roboto"/>
                <a:ea typeface="Roboto"/>
                <a:cs typeface="Roboto"/>
                <a:sym typeface="Roboto"/>
              </a:rPr>
              <a:t>achieve</a:t>
            </a:r>
            <a:r>
              <a:rPr b="1" lang="en-GB" sz="1200">
                <a:solidFill>
                  <a:srgbClr val="FEFDFF"/>
                </a:solidFill>
                <a:latin typeface="Roboto"/>
                <a:ea typeface="Roboto"/>
                <a:cs typeface="Roboto"/>
                <a:sym typeface="Roboto"/>
              </a:rPr>
              <a:t> your goals. ]</a:t>
            </a:r>
            <a:endParaRPr b="1" sz="1200">
              <a:solidFill>
                <a:srgbClr val="FEFDFF"/>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79"/>
          <p:cNvSpPr txBox="1"/>
          <p:nvPr>
            <p:ph idx="12" type="sldNum"/>
          </p:nvPr>
        </p:nvSpPr>
        <p:spPr>
          <a:xfrm>
            <a:off x="153462" y="4841750"/>
            <a:ext cx="170100" cy="172800"/>
          </a:xfrm>
          <a:prstGeom prst="rect">
            <a:avLst/>
          </a:prstGeom>
        </p:spPr>
        <p:txBody>
          <a:bodyPr anchorCtr="0" anchor="t" bIns="19050" lIns="19050" spcFirstLastPara="1" rIns="19050" wrap="square" tIns="19050">
            <a:noAutofit/>
          </a:bodyPr>
          <a:lstStyle/>
          <a:p>
            <a:pPr indent="0" lvl="0" marL="0" rtl="0" algn="ctr">
              <a:spcBef>
                <a:spcPts val="0"/>
              </a:spcBef>
              <a:spcAft>
                <a:spcPts val="0"/>
              </a:spcAft>
              <a:buNone/>
            </a:pPr>
            <a:fld id="{00000000-1234-1234-1234-123412341234}" type="slidenum">
              <a:rPr lang="en-GB"/>
              <a:t>‹#›</a:t>
            </a:fld>
            <a:endParaRPr sz="1300">
              <a:latin typeface="Roboto"/>
              <a:ea typeface="Roboto"/>
              <a:cs typeface="Roboto"/>
              <a:sym typeface="Roboto"/>
            </a:endParaRPr>
          </a:p>
        </p:txBody>
      </p:sp>
      <p:sp>
        <p:nvSpPr>
          <p:cNvPr id="400" name="Google Shape;400;p79"/>
          <p:cNvSpPr txBox="1"/>
          <p:nvPr>
            <p:ph type="ctrTitle"/>
          </p:nvPr>
        </p:nvSpPr>
        <p:spPr>
          <a:xfrm>
            <a:off x="673075" y="268150"/>
            <a:ext cx="6524700" cy="91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GB"/>
              <a:t>Objectives and strategies</a:t>
            </a:r>
            <a:endParaRPr/>
          </a:p>
        </p:txBody>
      </p:sp>
      <p:sp>
        <p:nvSpPr>
          <p:cNvPr id="401" name="Google Shape;401;p79"/>
          <p:cNvSpPr txBox="1"/>
          <p:nvPr>
            <p:ph idx="1" type="body"/>
          </p:nvPr>
        </p:nvSpPr>
        <p:spPr>
          <a:xfrm>
            <a:off x="673075" y="1389075"/>
            <a:ext cx="7650000" cy="288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Roboto"/>
                <a:ea typeface="Roboto"/>
                <a:cs typeface="Roboto"/>
                <a:sym typeface="Roboto"/>
              </a:rPr>
              <a:t>[ Write the common values that make your company thrive. ]</a:t>
            </a:r>
            <a:endParaRPr b="1">
              <a:latin typeface="Roboto"/>
              <a:ea typeface="Roboto"/>
              <a:cs typeface="Roboto"/>
              <a:sym typeface="Roboto"/>
            </a:endParaRPr>
          </a:p>
          <a:p>
            <a:pPr indent="0" lvl="0" marL="0" rtl="0" algn="l">
              <a:spcBef>
                <a:spcPts val="1600"/>
              </a:spcBef>
              <a:spcAft>
                <a:spcPts val="0"/>
              </a:spcAft>
              <a:buNone/>
            </a:pPr>
            <a:r>
              <a:rPr lang="en-GB" sz="1400">
                <a:solidFill>
                  <a:schemeClr val="dk1"/>
                </a:solidFill>
              </a:rPr>
              <a:t>To accomplish the </a:t>
            </a:r>
            <a:r>
              <a:rPr b="1" lang="en-GB" sz="1400">
                <a:solidFill>
                  <a:schemeClr val="dk1"/>
                </a:solidFill>
                <a:latin typeface="Roboto"/>
                <a:ea typeface="Roboto"/>
                <a:cs typeface="Roboto"/>
                <a:sym typeface="Roboto"/>
              </a:rPr>
              <a:t>goal of maximizing revenue</a:t>
            </a:r>
            <a:r>
              <a:rPr lang="en-GB" sz="1400">
                <a:solidFill>
                  <a:schemeClr val="dk1"/>
                </a:solidFill>
              </a:rPr>
              <a:t>, we incorporate two overall approaches:</a:t>
            </a:r>
            <a:endParaRPr sz="1400">
              <a:solidFill>
                <a:schemeClr val="dk1"/>
              </a:solidFill>
            </a:endParaRPr>
          </a:p>
          <a:p>
            <a:pPr indent="0" lvl="0" marL="0" rtl="0" algn="l">
              <a:spcBef>
                <a:spcPts val="1600"/>
              </a:spcBef>
              <a:spcAft>
                <a:spcPts val="0"/>
              </a:spcAft>
              <a:buNone/>
            </a:pPr>
            <a:r>
              <a:rPr lang="en-GB" sz="1400">
                <a:solidFill>
                  <a:schemeClr val="dk1"/>
                </a:solidFill>
              </a:rPr>
              <a:t>1. Methodically </a:t>
            </a:r>
            <a:r>
              <a:rPr b="1" lang="en-GB" sz="1400">
                <a:solidFill>
                  <a:schemeClr val="dk1"/>
                </a:solidFill>
                <a:latin typeface="Roboto"/>
                <a:ea typeface="Roboto"/>
                <a:cs typeface="Roboto"/>
                <a:sym typeface="Roboto"/>
              </a:rPr>
              <a:t>maintaining and developing the overall 'marketing engine'</a:t>
            </a:r>
            <a:r>
              <a:rPr lang="en-GB" sz="1400">
                <a:solidFill>
                  <a:schemeClr val="dk1"/>
                </a:solidFill>
              </a:rPr>
              <a:t>: the brand, marketing database, assets, and processes that result in inbound leads or support the overall business objectives over time.</a:t>
            </a:r>
            <a:endParaRPr sz="1400">
              <a:solidFill>
                <a:schemeClr val="dk1"/>
              </a:solidFill>
            </a:endParaRPr>
          </a:p>
          <a:p>
            <a:pPr indent="0" lvl="0" marL="0" rtl="0" algn="l">
              <a:spcBef>
                <a:spcPts val="1600"/>
              </a:spcBef>
              <a:spcAft>
                <a:spcPts val="1600"/>
              </a:spcAft>
              <a:buNone/>
            </a:pPr>
            <a:r>
              <a:rPr lang="en-GB" sz="1400">
                <a:solidFill>
                  <a:schemeClr val="dk1"/>
                </a:solidFill>
              </a:rPr>
              <a:t>2. Using the marketing engine to </a:t>
            </a:r>
            <a:r>
              <a:rPr b="1" lang="en-GB" sz="1400">
                <a:solidFill>
                  <a:schemeClr val="dk1"/>
                </a:solidFill>
                <a:latin typeface="Roboto"/>
                <a:ea typeface="Roboto"/>
                <a:cs typeface="Roboto"/>
                <a:sym typeface="Roboto"/>
              </a:rPr>
              <a:t>maximize the output of leads and revenue</a:t>
            </a:r>
            <a:r>
              <a:rPr lang="en-GB" sz="1400">
                <a:solidFill>
                  <a:schemeClr val="dk1"/>
                </a:solidFill>
              </a:rPr>
              <a:t> in any given timeframe, but not at the expense of the engine's long-term output.</a:t>
            </a:r>
            <a:endParaRPr/>
          </a:p>
        </p:txBody>
      </p:sp>
    </p:spTree>
  </p:cSld>
  <p:clrMapOvr>
    <a:masterClrMapping/>
  </p:clrMapOvr>
</p:sld>
</file>

<file path=ppt/theme/theme1.xml><?xml version="1.0" encoding="utf-8"?>
<a:theme xmlns:a="http://schemas.openxmlformats.org/drawingml/2006/main" xmlns:r="http://schemas.openxmlformats.org/officeDocument/2006/relationships" name="Vainu">
  <a:themeElements>
    <a:clrScheme name="Simple Light">
      <a:dk1>
        <a:srgbClr val="000000"/>
      </a:dk1>
      <a:lt1>
        <a:srgbClr val="FFFFFF"/>
      </a:lt1>
      <a:dk2>
        <a:srgbClr val="595959"/>
      </a:dk2>
      <a:lt2>
        <a:srgbClr val="E6E6E6"/>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