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4"/>
    <p:sldMasterId id="214748368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Roboto Medium"/>
      <p:regular r:id="rId54"/>
      <p:bold r:id="rId55"/>
      <p:italic r:id="rId56"/>
      <p:boldItalic r:id="rId57"/>
    </p:embeddedFont>
    <p:embeddedFont>
      <p:font typeface="Roboto"/>
      <p:regular r:id="rId58"/>
      <p:bold r:id="rId59"/>
      <p:italic r:id="rId60"/>
      <p:boldItalic r:id="rId61"/>
    </p:embeddedFont>
    <p:embeddedFont>
      <p:font typeface="Roboto Light"/>
      <p:regular r:id="rId62"/>
      <p:bold r:id="rId63"/>
      <p:italic r:id="rId64"/>
      <p:boldItalic r:id="rId65"/>
    </p:embeddedFont>
    <p:embeddedFont>
      <p:font typeface="Helvetica Neue"/>
      <p:regular r:id="rId66"/>
      <p:bold r:id="rId67"/>
      <p:italic r:id="rId68"/>
      <p:boldItalic r:id="rId69"/>
    </p:embeddedFont>
    <p:embeddedFont>
      <p:font typeface="Helvetica Neue Light"/>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HelveticaNeueLight-boldItalic.fntdata"/><Relationship Id="rId72" Type="http://schemas.openxmlformats.org/officeDocument/2006/relationships/font" Target="fonts/HelveticaNeueLight-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HelveticaNeueLight-bold.fntdata"/><Relationship Id="rId70" Type="http://schemas.openxmlformats.org/officeDocument/2006/relationships/font" Target="fonts/HelveticaNeueLight-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Light-regular.fntdata"/><Relationship Id="rId61" Type="http://schemas.openxmlformats.org/officeDocument/2006/relationships/font" Target="fonts/Roboto-boldItalic.fntdata"/><Relationship Id="rId20" Type="http://schemas.openxmlformats.org/officeDocument/2006/relationships/slide" Target="slides/slide14.xml"/><Relationship Id="rId64" Type="http://schemas.openxmlformats.org/officeDocument/2006/relationships/font" Target="fonts/RobotoLight-italic.fntdata"/><Relationship Id="rId63" Type="http://schemas.openxmlformats.org/officeDocument/2006/relationships/font" Target="fonts/RobotoLight-bold.fntdata"/><Relationship Id="rId22" Type="http://schemas.openxmlformats.org/officeDocument/2006/relationships/slide" Target="slides/slide16.xml"/><Relationship Id="rId66" Type="http://schemas.openxmlformats.org/officeDocument/2006/relationships/font" Target="fonts/HelveticaNeue-regular.fntdata"/><Relationship Id="rId21" Type="http://schemas.openxmlformats.org/officeDocument/2006/relationships/slide" Target="slides/slide15.xml"/><Relationship Id="rId65" Type="http://schemas.openxmlformats.org/officeDocument/2006/relationships/font" Target="fonts/RobotoLight-boldItalic.fntdata"/><Relationship Id="rId24" Type="http://schemas.openxmlformats.org/officeDocument/2006/relationships/slide" Target="slides/slide18.xml"/><Relationship Id="rId68" Type="http://schemas.openxmlformats.org/officeDocument/2006/relationships/font" Target="fonts/HelveticaNeue-italic.fntdata"/><Relationship Id="rId23" Type="http://schemas.openxmlformats.org/officeDocument/2006/relationships/slide" Target="slides/slide17.xml"/><Relationship Id="rId67" Type="http://schemas.openxmlformats.org/officeDocument/2006/relationships/font" Target="fonts/HelveticaNeue-bold.fntdata"/><Relationship Id="rId60" Type="http://schemas.openxmlformats.org/officeDocument/2006/relationships/font" Target="fonts/Roboto-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HelveticaNeue-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Medium-bold.fntdata"/><Relationship Id="rId10" Type="http://schemas.openxmlformats.org/officeDocument/2006/relationships/slide" Target="slides/slide4.xml"/><Relationship Id="rId54" Type="http://schemas.openxmlformats.org/officeDocument/2006/relationships/font" Target="fonts/RobotoMedium-regular.fntdata"/><Relationship Id="rId13" Type="http://schemas.openxmlformats.org/officeDocument/2006/relationships/slide" Target="slides/slide7.xml"/><Relationship Id="rId57" Type="http://schemas.openxmlformats.org/officeDocument/2006/relationships/font" Target="fonts/RobotoMedium-boldItalic.fntdata"/><Relationship Id="rId12" Type="http://schemas.openxmlformats.org/officeDocument/2006/relationships/slide" Target="slides/slide6.xml"/><Relationship Id="rId56" Type="http://schemas.openxmlformats.org/officeDocument/2006/relationships/font" Target="fonts/RobotoMedium-italic.fntdata"/><Relationship Id="rId15" Type="http://schemas.openxmlformats.org/officeDocument/2006/relationships/slide" Target="slides/slide9.xml"/><Relationship Id="rId59" Type="http://schemas.openxmlformats.org/officeDocument/2006/relationships/font" Target="fonts/Roboto-bold.fntdata"/><Relationship Id="rId14" Type="http://schemas.openxmlformats.org/officeDocument/2006/relationships/slide" Target="slides/slide8.xml"/><Relationship Id="rId58" Type="http://schemas.openxmlformats.org/officeDocument/2006/relationships/font" Target="fonts/Robot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a47e1b693c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a47e1b693c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a47e1b693c_0_6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a47e1b693c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a47e1b693c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a47e1b693c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a47e1b693c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a47e1b693c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a47e1b693c_0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a47e1b693c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a47e1b693c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a47e1b693c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a47e1b693c_0_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a47e1b693c_0_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a47e1b693c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a47e1b693c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a47e1b693c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a47e1b693c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a47e1b693c_0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a47e1b693c_0_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a47e1b693c_0_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a47e1b693c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a47e1b693c_0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a47e1b693c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a47e1b693c_0_7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a47e1b693c_0_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a47e1b693c_0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a47e1b693c_0_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a47e1b693c_0_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a47e1b693c_0_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a47e1b693c_0_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a47e1b693c_0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a47e1b693c_0_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a47e1b693c_0_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a47e1b693c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a47e1b693c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a47e1b693c_0_8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a47e1b693c_0_8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a47e1b693c_0_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a47e1b693c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a47e1b693c_0_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a47e1b693c_0_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a47e1b693c_0_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a47e1b693c_0_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a47e1b693c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a47e1b693c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a47e1b693c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a47e1b693c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a47e1b693c_0_9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a47e1b693c_0_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a47e1b693c_0_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a47e1b693c_0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a47e1b693c_0_9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a47e1b693c_0_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a47e1b693c_0_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a47e1b693c_0_9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a47e1b693c_0_9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a47e1b693c_0_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a47e1b693c_0_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a47e1b693c_0_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a47e1b693c_0_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a47e1b693c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a47e1b693c_0_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a47e1b693c_0_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a47e1b693c_0_9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a47e1b693c_0_9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a47e1b693c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a47e1b693c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a47e1b693c_0_9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a47e1b693c_0_9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a47e1b693c_0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a47e1b693c_0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a47e1b693c_0_1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a47e1b693c_0_1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a47e1b693c_0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a47e1b693c_0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a47e1b693c_0_10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a47e1b693c_0_1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a47e1b693c_0_1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a47e1b693c_0_1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a47e1b693c_0_1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a47e1b693c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a47e1b693c_0_1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a47e1b693c_0_1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a47e1b693c_0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a47e1b693c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a47e1b693c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a47e1b693c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a47e1b693c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a47e1b693c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a47e1b693c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a47e1b693c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a47e1b693c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a47e1b693c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5081250" y="744575"/>
            <a:ext cx="3391200" cy="2052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5081250" y="2797175"/>
            <a:ext cx="33912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Light"/>
              <a:buNone/>
              <a:defRPr b="0" sz="2800">
                <a:latin typeface="Roboto Light"/>
                <a:ea typeface="Roboto Light"/>
                <a:cs typeface="Roboto Light"/>
                <a:sym typeface="Robot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57" name="Google Shape;57;p14"/>
          <p:cNvCxnSpPr/>
          <p:nvPr/>
        </p:nvCxnSpPr>
        <p:spPr>
          <a:xfrm>
            <a:off x="4554225" y="1184250"/>
            <a:ext cx="0" cy="2775000"/>
          </a:xfrm>
          <a:prstGeom prst="straightConnector1">
            <a:avLst/>
          </a:prstGeom>
          <a:noFill/>
          <a:ln cap="flat" cmpd="sng" w="38100">
            <a:solidFill>
              <a:srgbClr val="FFE600"/>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
    <p:spTree>
      <p:nvGrpSpPr>
        <p:cNvPr id="58" name="Shape 58"/>
        <p:cNvGrpSpPr/>
        <p:nvPr/>
      </p:nvGrpSpPr>
      <p:grpSpPr>
        <a:xfrm>
          <a:off x="0" y="0"/>
          <a:ext cx="0" cy="0"/>
          <a:chOff x="0" y="0"/>
          <a:chExt cx="0" cy="0"/>
        </a:xfrm>
      </p:grpSpPr>
      <p:sp>
        <p:nvSpPr>
          <p:cNvPr id="59" name="Google Shape;59;p15"/>
          <p:cNvSpPr txBox="1"/>
          <p:nvPr>
            <p:ph type="ctrTitle"/>
          </p:nvPr>
        </p:nvSpPr>
        <p:spPr>
          <a:xfrm>
            <a:off x="5081250" y="1545450"/>
            <a:ext cx="3391200" cy="20526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A" type="secHead">
  <p:cSld name="SECTION_HEADER">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1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6"/>
          <p:cNvSpPr/>
          <p:nvPr/>
        </p:nvSpPr>
        <p:spPr>
          <a:xfrm>
            <a:off x="638175" y="0"/>
            <a:ext cx="4072200" cy="2891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6"/>
          <p:cNvSpPr txBox="1"/>
          <p:nvPr>
            <p:ph type="ctrTitle"/>
          </p:nvPr>
        </p:nvSpPr>
        <p:spPr>
          <a:xfrm>
            <a:off x="1014075" y="378600"/>
            <a:ext cx="3357900" cy="20526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B">
  <p:cSld name="SECTION_HEADER_1">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17"/>
          <p:cNvSpPr/>
          <p:nvPr/>
        </p:nvSpPr>
        <p:spPr>
          <a:xfrm>
            <a:off x="0" y="1166850"/>
            <a:ext cx="4448100" cy="28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7"/>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8" name="Google Shape;68;p17"/>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Light"/>
              <a:buNone/>
              <a:defRPr b="0" sz="2800">
                <a:latin typeface="Roboto Light"/>
                <a:ea typeface="Roboto Light"/>
                <a:cs typeface="Roboto Light"/>
                <a:sym typeface="Robot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A">
  <p:cSld name="SECTION_HEADER_1_1_2">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1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18"/>
          <p:cNvSpPr/>
          <p:nvPr/>
        </p:nvSpPr>
        <p:spPr>
          <a:xfrm>
            <a:off x="638175" y="0"/>
            <a:ext cx="4072200" cy="2891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8"/>
          <p:cNvSpPr txBox="1"/>
          <p:nvPr>
            <p:ph type="ctrTitle"/>
          </p:nvPr>
        </p:nvSpPr>
        <p:spPr>
          <a:xfrm>
            <a:off x="1014075" y="378600"/>
            <a:ext cx="3357900" cy="20526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B">
  <p:cSld name="SECTION_HEADER_1_1">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1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19"/>
          <p:cNvSpPr/>
          <p:nvPr/>
        </p:nvSpPr>
        <p:spPr>
          <a:xfrm>
            <a:off x="0" y="1166850"/>
            <a:ext cx="4448100" cy="28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9"/>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7" name="Google Shape;77;p19"/>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Light"/>
              <a:buNone/>
              <a:defRPr b="0" sz="2800">
                <a:latin typeface="Roboto Light"/>
                <a:ea typeface="Roboto Light"/>
                <a:cs typeface="Roboto Light"/>
                <a:sym typeface="Robot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A">
  <p:cSld name="SECTION_HEADER_1_1_1">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p2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20"/>
          <p:cNvSpPr/>
          <p:nvPr/>
        </p:nvSpPr>
        <p:spPr>
          <a:xfrm>
            <a:off x="638175" y="0"/>
            <a:ext cx="4072200" cy="2891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0"/>
          <p:cNvSpPr txBox="1"/>
          <p:nvPr>
            <p:ph type="ctrTitle"/>
          </p:nvPr>
        </p:nvSpPr>
        <p:spPr>
          <a:xfrm>
            <a:off x="1014075" y="378600"/>
            <a:ext cx="3357900" cy="20526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B">
  <p:cSld name="SECTION_HEADER_1_1_1_1">
    <p:bg>
      <p:bgPr>
        <a:blipFill>
          <a:blip r:embed="rId2">
            <a:alphaModFix/>
          </a:blip>
          <a:stretch>
            <a:fillRect/>
          </a:stretch>
        </a:blipFill>
      </p:bgPr>
    </p:bg>
    <p:spTree>
      <p:nvGrpSpPr>
        <p:cNvPr id="82" name="Shape 82"/>
        <p:cNvGrpSpPr/>
        <p:nvPr/>
      </p:nvGrpSpPr>
      <p:grpSpPr>
        <a:xfrm>
          <a:off x="0" y="0"/>
          <a:ext cx="0" cy="0"/>
          <a:chOff x="0" y="0"/>
          <a:chExt cx="0" cy="0"/>
        </a:xfrm>
      </p:grpSpPr>
      <p:sp>
        <p:nvSpPr>
          <p:cNvPr id="83" name="Google Shape;83;p2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p21"/>
          <p:cNvSpPr/>
          <p:nvPr/>
        </p:nvSpPr>
        <p:spPr>
          <a:xfrm>
            <a:off x="0" y="1166850"/>
            <a:ext cx="4448100" cy="28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1"/>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6" name="Google Shape;86;p21"/>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Light"/>
              <a:buNone/>
              <a:defRPr b="0" sz="2800">
                <a:latin typeface="Roboto Light"/>
                <a:ea typeface="Roboto Light"/>
                <a:cs typeface="Roboto Light"/>
                <a:sym typeface="Robot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A">
  <p:cSld name="SECTION_HEADER_1_1_1_2">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2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22"/>
          <p:cNvSpPr/>
          <p:nvPr/>
        </p:nvSpPr>
        <p:spPr>
          <a:xfrm>
            <a:off x="638175" y="0"/>
            <a:ext cx="4072200" cy="2891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2"/>
          <p:cNvSpPr txBox="1"/>
          <p:nvPr>
            <p:ph type="ctrTitle"/>
          </p:nvPr>
        </p:nvSpPr>
        <p:spPr>
          <a:xfrm>
            <a:off x="1014075" y="378600"/>
            <a:ext cx="3357900" cy="20526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B">
  <p:cSld name="SECTION_HEADER_1_1_1_2_1">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2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23"/>
          <p:cNvSpPr/>
          <p:nvPr/>
        </p:nvSpPr>
        <p:spPr>
          <a:xfrm>
            <a:off x="0" y="1166850"/>
            <a:ext cx="4448100" cy="28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3"/>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5" name="Google Shape;95;p23"/>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Light"/>
              <a:buNone/>
              <a:defRPr b="0" sz="2800">
                <a:latin typeface="Roboto Light"/>
                <a:ea typeface="Roboto Light"/>
                <a:cs typeface="Roboto Light"/>
                <a:sym typeface="Robot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A">
  <p:cSld name="SECTION_HEADER_1_1_1_2_2">
    <p:bg>
      <p:bgPr>
        <a:blipFill>
          <a:blip r:embed="rId2">
            <a:alphaModFix/>
          </a:blip>
          <a:stretch>
            <a:fillRect/>
          </a:stretch>
        </a:blipFill>
      </p:bgPr>
    </p:bg>
    <p:spTree>
      <p:nvGrpSpPr>
        <p:cNvPr id="96" name="Shape 96"/>
        <p:cNvGrpSpPr/>
        <p:nvPr/>
      </p:nvGrpSpPr>
      <p:grpSpPr>
        <a:xfrm>
          <a:off x="0" y="0"/>
          <a:ext cx="0" cy="0"/>
          <a:chOff x="0" y="0"/>
          <a:chExt cx="0" cy="0"/>
        </a:xfrm>
      </p:grpSpPr>
      <p:sp>
        <p:nvSpPr>
          <p:cNvPr id="97" name="Google Shape;97;p2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8" name="Google Shape;98;p24"/>
          <p:cNvSpPr/>
          <p:nvPr/>
        </p:nvSpPr>
        <p:spPr>
          <a:xfrm>
            <a:off x="638175" y="0"/>
            <a:ext cx="4072200" cy="2891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4"/>
          <p:cNvSpPr txBox="1"/>
          <p:nvPr>
            <p:ph type="ctrTitle"/>
          </p:nvPr>
        </p:nvSpPr>
        <p:spPr>
          <a:xfrm>
            <a:off x="1014075" y="378600"/>
            <a:ext cx="3357900" cy="20526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B">
  <p:cSld name="SECTION_HEADER_1_1_1_2_1_1">
    <p:bg>
      <p:bgPr>
        <a:blipFill>
          <a:blip r:embed="rId2">
            <a:alphaModFix/>
          </a:blip>
          <a:stretch>
            <a:fillRect/>
          </a:stretch>
        </a:blipFill>
      </p:bgPr>
    </p:bg>
    <p:spTree>
      <p:nvGrpSpPr>
        <p:cNvPr id="100" name="Shape 100"/>
        <p:cNvGrpSpPr/>
        <p:nvPr/>
      </p:nvGrpSpPr>
      <p:grpSpPr>
        <a:xfrm>
          <a:off x="0" y="0"/>
          <a:ext cx="0" cy="0"/>
          <a:chOff x="0" y="0"/>
          <a:chExt cx="0" cy="0"/>
        </a:xfrm>
      </p:grpSpPr>
      <p:sp>
        <p:nvSpPr>
          <p:cNvPr id="101" name="Google Shape;101;p2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2" name="Google Shape;102;p25"/>
          <p:cNvSpPr/>
          <p:nvPr/>
        </p:nvSpPr>
        <p:spPr>
          <a:xfrm>
            <a:off x="0" y="1166850"/>
            <a:ext cx="4448100" cy="28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5"/>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4" name="Google Shape;104;p25"/>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Light"/>
              <a:buNone/>
              <a:defRPr b="0" sz="2800">
                <a:latin typeface="Roboto Light"/>
                <a:ea typeface="Roboto Light"/>
                <a:cs typeface="Roboto Light"/>
                <a:sym typeface="Robot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Blank" type="blank">
  <p:cSld name="BLANK">
    <p:spTree>
      <p:nvGrpSpPr>
        <p:cNvPr id="105" name="Shape 105"/>
        <p:cNvGrpSpPr/>
        <p:nvPr/>
      </p:nvGrpSpPr>
      <p:grpSpPr>
        <a:xfrm>
          <a:off x="0" y="0"/>
          <a:ext cx="0" cy="0"/>
          <a:chOff x="0" y="0"/>
          <a:chExt cx="0" cy="0"/>
        </a:xfrm>
      </p:grpSpPr>
      <p:sp>
        <p:nvSpPr>
          <p:cNvPr id="106" name="Google Shape;106;p26"/>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Title">
  <p:cSld name="BLANK_1">
    <p:spTree>
      <p:nvGrpSpPr>
        <p:cNvPr id="107" name="Shape 107"/>
        <p:cNvGrpSpPr/>
        <p:nvPr/>
      </p:nvGrpSpPr>
      <p:grpSpPr>
        <a:xfrm>
          <a:off x="0" y="0"/>
          <a:ext cx="0" cy="0"/>
          <a:chOff x="0" y="0"/>
          <a:chExt cx="0" cy="0"/>
        </a:xfrm>
      </p:grpSpPr>
      <p:sp>
        <p:nvSpPr>
          <p:cNvPr id="108" name="Google Shape;108;p27"/>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109" name="Google Shape;109;p27"/>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cxnSp>
        <p:nvCxnSpPr>
          <p:cNvPr id="110" name="Google Shape;110;p27"/>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Title and Body">
  <p:cSld name="BLANK_1_2">
    <p:spTree>
      <p:nvGrpSpPr>
        <p:cNvPr id="111" name="Shape 111"/>
        <p:cNvGrpSpPr/>
        <p:nvPr/>
      </p:nvGrpSpPr>
      <p:grpSpPr>
        <a:xfrm>
          <a:off x="0" y="0"/>
          <a:ext cx="0" cy="0"/>
          <a:chOff x="0" y="0"/>
          <a:chExt cx="0" cy="0"/>
        </a:xfrm>
      </p:grpSpPr>
      <p:sp>
        <p:nvSpPr>
          <p:cNvPr id="112" name="Google Shape;112;p28"/>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113" name="Google Shape;113;p28"/>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 name="Google Shape;114;p28"/>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cxnSp>
        <p:nvCxnSpPr>
          <p:cNvPr id="115" name="Google Shape;115;p28"/>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Title, Body, and Subtitle">
  <p:cSld name="BLANK_1_1">
    <p:spTree>
      <p:nvGrpSpPr>
        <p:cNvPr id="116" name="Shape 116"/>
        <p:cNvGrpSpPr/>
        <p:nvPr/>
      </p:nvGrpSpPr>
      <p:grpSpPr>
        <a:xfrm>
          <a:off x="0" y="0"/>
          <a:ext cx="0" cy="0"/>
          <a:chOff x="0" y="0"/>
          <a:chExt cx="0" cy="0"/>
        </a:xfrm>
      </p:grpSpPr>
      <p:sp>
        <p:nvSpPr>
          <p:cNvPr id="117" name="Google Shape;117;p29"/>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118" name="Google Shape;118;p29"/>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9" name="Google Shape;119;p29"/>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cxnSp>
        <p:nvCxnSpPr>
          <p:cNvPr id="120" name="Google Shape;120;p29"/>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
        <p:nvSpPr>
          <p:cNvPr id="121" name="Google Shape;121;p29"/>
          <p:cNvSpPr txBox="1"/>
          <p:nvPr>
            <p:ph idx="2" type="subTitle"/>
          </p:nvPr>
        </p:nvSpPr>
        <p:spPr>
          <a:xfrm>
            <a:off x="6937275" y="4709800"/>
            <a:ext cx="1602600" cy="2361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None/>
              <a:defRPr b="0" sz="1200">
                <a:solidFill>
                  <a:srgbClr val="FFFFFF"/>
                </a:solidFill>
                <a:latin typeface="Roboto Light"/>
                <a:ea typeface="Roboto Light"/>
                <a:cs typeface="Roboto Light"/>
                <a:sym typeface="Roboto Light"/>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Blank" showMasterSp="0">
  <p:cSld name="Blank">
    <p:bg>
      <p:bgPr>
        <a:solidFill>
          <a:srgbClr val="E6E6E6"/>
        </a:solidFill>
      </p:bgPr>
    </p:bg>
    <p:spTree>
      <p:nvGrpSpPr>
        <p:cNvPr id="122" name="Shape 122"/>
        <p:cNvGrpSpPr/>
        <p:nvPr/>
      </p:nvGrpSpPr>
      <p:grpSpPr>
        <a:xfrm>
          <a:off x="0" y="0"/>
          <a:ext cx="0" cy="0"/>
          <a:chOff x="0" y="0"/>
          <a:chExt cx="0" cy="0"/>
        </a:xfrm>
      </p:grpSpPr>
      <p:sp>
        <p:nvSpPr>
          <p:cNvPr id="123" name="Google Shape;123;p30"/>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Title" showMasterSp="0">
  <p:cSld name="Blank_1">
    <p:bg>
      <p:bgPr>
        <a:solidFill>
          <a:srgbClr val="E6E6E6"/>
        </a:solidFill>
      </p:bgPr>
    </p:bg>
    <p:spTree>
      <p:nvGrpSpPr>
        <p:cNvPr id="124" name="Shape 124"/>
        <p:cNvGrpSpPr/>
        <p:nvPr/>
      </p:nvGrpSpPr>
      <p:grpSpPr>
        <a:xfrm>
          <a:off x="0" y="0"/>
          <a:ext cx="0" cy="0"/>
          <a:chOff x="0" y="0"/>
          <a:chExt cx="0" cy="0"/>
        </a:xfrm>
      </p:grpSpPr>
      <p:sp>
        <p:nvSpPr>
          <p:cNvPr id="125" name="Google Shape;125;p31"/>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126" name="Google Shape;126;p31"/>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cxnSp>
        <p:nvCxnSpPr>
          <p:cNvPr id="127" name="Google Shape;127;p31"/>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Title and Body 1" showMasterSp="0">
  <p:cSld name="Blank_1_2">
    <p:bg>
      <p:bgPr>
        <a:solidFill>
          <a:srgbClr val="E6E6E6"/>
        </a:solidFill>
      </p:bgPr>
    </p:bg>
    <p:spTree>
      <p:nvGrpSpPr>
        <p:cNvPr id="128" name="Shape 128"/>
        <p:cNvGrpSpPr/>
        <p:nvPr/>
      </p:nvGrpSpPr>
      <p:grpSpPr>
        <a:xfrm>
          <a:off x="0" y="0"/>
          <a:ext cx="0" cy="0"/>
          <a:chOff x="0" y="0"/>
          <a:chExt cx="0" cy="0"/>
        </a:xfrm>
      </p:grpSpPr>
      <p:sp>
        <p:nvSpPr>
          <p:cNvPr id="129" name="Google Shape;129;p32"/>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130" name="Google Shape;130;p32"/>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1" name="Google Shape;131;p32"/>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000000"/>
              </a:buClr>
              <a:buSzPts val="1800"/>
              <a:buChar char="●"/>
              <a:defRPr>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cxnSp>
        <p:nvCxnSpPr>
          <p:cNvPr id="132" name="Google Shape;132;p32"/>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Title, Body and Subtitle" showMasterSp="0">
  <p:cSld name="Blank_1_1">
    <p:bg>
      <p:bgPr>
        <a:solidFill>
          <a:srgbClr val="E6E6E6"/>
        </a:solidFill>
      </p:bgPr>
    </p:bg>
    <p:spTree>
      <p:nvGrpSpPr>
        <p:cNvPr id="133" name="Shape 133"/>
        <p:cNvGrpSpPr/>
        <p:nvPr/>
      </p:nvGrpSpPr>
      <p:grpSpPr>
        <a:xfrm>
          <a:off x="0" y="0"/>
          <a:ext cx="0" cy="0"/>
          <a:chOff x="0" y="0"/>
          <a:chExt cx="0" cy="0"/>
        </a:xfrm>
      </p:grpSpPr>
      <p:sp>
        <p:nvSpPr>
          <p:cNvPr id="134" name="Google Shape;134;p33"/>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135" name="Google Shape;135;p33"/>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6" name="Google Shape;136;p33"/>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000000"/>
              </a:buClr>
              <a:buSzPts val="1800"/>
              <a:buChar char="●"/>
              <a:defRPr>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cxnSp>
        <p:nvCxnSpPr>
          <p:cNvPr id="137" name="Google Shape;137;p33"/>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
        <p:nvSpPr>
          <p:cNvPr id="138" name="Google Shape;138;p33"/>
          <p:cNvSpPr txBox="1"/>
          <p:nvPr>
            <p:ph idx="2" type="subTitle"/>
          </p:nvPr>
        </p:nvSpPr>
        <p:spPr>
          <a:xfrm>
            <a:off x="6937275" y="4709800"/>
            <a:ext cx="1602600" cy="2361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None/>
              <a:defRPr b="0" sz="1200">
                <a:solidFill>
                  <a:srgbClr val="000000"/>
                </a:solidFill>
                <a:latin typeface="Roboto Light"/>
                <a:ea typeface="Roboto Light"/>
                <a:cs typeface="Roboto Light"/>
                <a:sym typeface="Roboto Light"/>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showMasterSp="0">
  <p:cSld name="Blank_2">
    <p:bg>
      <p:bgPr>
        <a:solidFill>
          <a:schemeClr val="lt1"/>
        </a:solidFill>
      </p:bgPr>
    </p:bg>
    <p:spTree>
      <p:nvGrpSpPr>
        <p:cNvPr id="139" name="Shape 139"/>
        <p:cNvGrpSpPr/>
        <p:nvPr/>
      </p:nvGrpSpPr>
      <p:grpSpPr>
        <a:xfrm>
          <a:off x="0" y="0"/>
          <a:ext cx="0" cy="0"/>
          <a:chOff x="0" y="0"/>
          <a:chExt cx="0" cy="0"/>
        </a:xfrm>
      </p:grpSpPr>
      <p:sp>
        <p:nvSpPr>
          <p:cNvPr id="140" name="Google Shape;140;p34"/>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itle" showMasterSp="0">
  <p:cSld name="Blank_1_3">
    <p:bg>
      <p:bgPr>
        <a:solidFill>
          <a:schemeClr val="lt1"/>
        </a:solidFill>
      </p:bgPr>
    </p:bg>
    <p:spTree>
      <p:nvGrpSpPr>
        <p:cNvPr id="141" name="Shape 141"/>
        <p:cNvGrpSpPr/>
        <p:nvPr/>
      </p:nvGrpSpPr>
      <p:grpSpPr>
        <a:xfrm>
          <a:off x="0" y="0"/>
          <a:ext cx="0" cy="0"/>
          <a:chOff x="0" y="0"/>
          <a:chExt cx="0" cy="0"/>
        </a:xfrm>
      </p:grpSpPr>
      <p:sp>
        <p:nvSpPr>
          <p:cNvPr id="142" name="Google Shape;142;p35"/>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143" name="Google Shape;143;p35"/>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cxnSp>
        <p:nvCxnSpPr>
          <p:cNvPr id="144" name="Google Shape;144;p35"/>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itle and Body" showMasterSp="0">
  <p:cSld name="Blank_1_2_1">
    <p:bg>
      <p:bgPr>
        <a:solidFill>
          <a:schemeClr val="lt1"/>
        </a:solidFill>
      </p:bgPr>
    </p:bg>
    <p:spTree>
      <p:nvGrpSpPr>
        <p:cNvPr id="145" name="Shape 145"/>
        <p:cNvGrpSpPr/>
        <p:nvPr/>
      </p:nvGrpSpPr>
      <p:grpSpPr>
        <a:xfrm>
          <a:off x="0" y="0"/>
          <a:ext cx="0" cy="0"/>
          <a:chOff x="0" y="0"/>
          <a:chExt cx="0" cy="0"/>
        </a:xfrm>
      </p:grpSpPr>
      <p:sp>
        <p:nvSpPr>
          <p:cNvPr id="146" name="Google Shape;146;p36"/>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147" name="Google Shape;147;p36"/>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8" name="Google Shape;148;p36"/>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000000"/>
              </a:buClr>
              <a:buSzPts val="1800"/>
              <a:buChar char="●"/>
              <a:defRPr>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cxnSp>
        <p:nvCxnSpPr>
          <p:cNvPr id="149" name="Google Shape;149;p36"/>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itle, Body, and Subtitle" showMasterSp="0">
  <p:cSld name="Blank_1_1_1">
    <p:bg>
      <p:bgPr>
        <a:solidFill>
          <a:schemeClr val="lt1"/>
        </a:solidFill>
      </p:bgPr>
    </p:bg>
    <p:spTree>
      <p:nvGrpSpPr>
        <p:cNvPr id="150" name="Shape 150"/>
        <p:cNvGrpSpPr/>
        <p:nvPr/>
      </p:nvGrpSpPr>
      <p:grpSpPr>
        <a:xfrm>
          <a:off x="0" y="0"/>
          <a:ext cx="0" cy="0"/>
          <a:chOff x="0" y="0"/>
          <a:chExt cx="0" cy="0"/>
        </a:xfrm>
      </p:grpSpPr>
      <p:sp>
        <p:nvSpPr>
          <p:cNvPr id="151" name="Google Shape;151;p37"/>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152" name="Google Shape;152;p37"/>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3" name="Google Shape;153;p37"/>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000000"/>
              </a:buClr>
              <a:buSzPts val="1800"/>
              <a:buChar char="●"/>
              <a:defRPr>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cxnSp>
        <p:nvCxnSpPr>
          <p:cNvPr id="154" name="Google Shape;154;p37"/>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
        <p:nvSpPr>
          <p:cNvPr id="155" name="Google Shape;155;p37"/>
          <p:cNvSpPr txBox="1"/>
          <p:nvPr>
            <p:ph idx="2" type="subTitle"/>
          </p:nvPr>
        </p:nvSpPr>
        <p:spPr>
          <a:xfrm>
            <a:off x="6937275" y="4709800"/>
            <a:ext cx="1602600" cy="2361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None/>
              <a:defRPr b="0" sz="1200">
                <a:solidFill>
                  <a:srgbClr val="000000"/>
                </a:solidFill>
                <a:latin typeface="Roboto Light"/>
                <a:ea typeface="Roboto Light"/>
                <a:cs typeface="Roboto Light"/>
                <a:sym typeface="Roboto Light"/>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bg>
      <p:bgPr>
        <a:blipFill>
          <a:blip r:embed="rId2">
            <a:alphaModFix/>
          </a:blip>
          <a:stretch>
            <a:fillRect/>
          </a:stretch>
        </a:blipFill>
      </p:bgPr>
    </p:bg>
    <p:spTree>
      <p:nvGrpSpPr>
        <p:cNvPr id="156" name="Shape 156"/>
        <p:cNvGrpSpPr/>
        <p:nvPr/>
      </p:nvGrpSpPr>
      <p:grpSpPr>
        <a:xfrm>
          <a:off x="0" y="0"/>
          <a:ext cx="0" cy="0"/>
          <a:chOff x="0" y="0"/>
          <a:chExt cx="0" cy="0"/>
        </a:xfrm>
      </p:grpSpPr>
      <p:sp>
        <p:nvSpPr>
          <p:cNvPr id="157" name="Google Shape;157;p38"/>
          <p:cNvSpPr txBox="1"/>
          <p:nvPr>
            <p:ph type="title"/>
          </p:nvPr>
        </p:nvSpPr>
        <p:spPr>
          <a:xfrm>
            <a:off x="311700" y="2285400"/>
            <a:ext cx="4333200" cy="572700"/>
          </a:xfrm>
          <a:prstGeom prst="rect">
            <a:avLst/>
          </a:prstGeom>
        </p:spPr>
        <p:txBody>
          <a:bodyPr anchorCtr="0" anchor="b"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Light"/>
                <a:ea typeface="Roboto Light"/>
                <a:cs typeface="Roboto Light"/>
                <a:sym typeface="Roboto Light"/>
              </a:defRPr>
            </a:lvl2pPr>
            <a:lvl3pPr lvl="2" rtl="0">
              <a:spcBef>
                <a:spcPts val="0"/>
              </a:spcBef>
              <a:spcAft>
                <a:spcPts val="0"/>
              </a:spcAft>
              <a:buNone/>
              <a:defRPr>
                <a:latin typeface="Roboto Light"/>
                <a:ea typeface="Roboto Light"/>
                <a:cs typeface="Roboto Light"/>
                <a:sym typeface="Roboto Light"/>
              </a:defRPr>
            </a:lvl3pPr>
            <a:lvl4pPr lvl="3" rtl="0">
              <a:spcBef>
                <a:spcPts val="0"/>
              </a:spcBef>
              <a:spcAft>
                <a:spcPts val="0"/>
              </a:spcAft>
              <a:buNone/>
              <a:defRPr>
                <a:latin typeface="Roboto Light"/>
                <a:ea typeface="Roboto Light"/>
                <a:cs typeface="Roboto Light"/>
                <a:sym typeface="Roboto Light"/>
              </a:defRPr>
            </a:lvl4pPr>
            <a:lvl5pPr lvl="4" rtl="0">
              <a:spcBef>
                <a:spcPts val="0"/>
              </a:spcBef>
              <a:spcAft>
                <a:spcPts val="0"/>
              </a:spcAft>
              <a:buNone/>
              <a:defRPr>
                <a:latin typeface="Roboto Light"/>
                <a:ea typeface="Roboto Light"/>
                <a:cs typeface="Roboto Light"/>
                <a:sym typeface="Roboto Light"/>
              </a:defRPr>
            </a:lvl5pPr>
            <a:lvl6pPr lvl="5" rtl="0">
              <a:spcBef>
                <a:spcPts val="0"/>
              </a:spcBef>
              <a:spcAft>
                <a:spcPts val="0"/>
              </a:spcAft>
              <a:buNone/>
              <a:defRPr>
                <a:latin typeface="Roboto Light"/>
                <a:ea typeface="Roboto Light"/>
                <a:cs typeface="Roboto Light"/>
                <a:sym typeface="Roboto Light"/>
              </a:defRPr>
            </a:lvl6pPr>
            <a:lvl7pPr lvl="6" rtl="0">
              <a:spcBef>
                <a:spcPts val="0"/>
              </a:spcBef>
              <a:spcAft>
                <a:spcPts val="0"/>
              </a:spcAft>
              <a:buNone/>
              <a:defRPr>
                <a:latin typeface="Roboto Light"/>
                <a:ea typeface="Roboto Light"/>
                <a:cs typeface="Roboto Light"/>
                <a:sym typeface="Roboto Light"/>
              </a:defRPr>
            </a:lvl7pPr>
            <a:lvl8pPr lvl="7" rtl="0">
              <a:spcBef>
                <a:spcPts val="0"/>
              </a:spcBef>
              <a:spcAft>
                <a:spcPts val="0"/>
              </a:spcAft>
              <a:buNone/>
              <a:defRPr>
                <a:latin typeface="Roboto Light"/>
                <a:ea typeface="Roboto Light"/>
                <a:cs typeface="Roboto Light"/>
                <a:sym typeface="Roboto Light"/>
              </a:defRPr>
            </a:lvl8pPr>
            <a:lvl9pPr lvl="8" rtl="0">
              <a:spcBef>
                <a:spcPts val="0"/>
              </a:spcBef>
              <a:spcAft>
                <a:spcPts val="0"/>
              </a:spcAft>
              <a:buNone/>
              <a:defRPr>
                <a:latin typeface="Roboto Light"/>
                <a:ea typeface="Roboto Light"/>
                <a:cs typeface="Roboto Light"/>
                <a:sym typeface="Roboto Light"/>
              </a:defRPr>
            </a:lvl9pPr>
          </a:lstStyle>
          <a:p/>
        </p:txBody>
      </p:sp>
      <p:sp>
        <p:nvSpPr>
          <p:cNvPr id="158" name="Google Shape;158;p38"/>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159" name="Google Shape;159;p38"/>
          <p:cNvSpPr txBox="1"/>
          <p:nvPr>
            <p:ph idx="1" type="body"/>
          </p:nvPr>
        </p:nvSpPr>
        <p:spPr>
          <a:xfrm>
            <a:off x="311700" y="2858100"/>
            <a:ext cx="4559700" cy="18003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CUSTOM">
    <p:spTree>
      <p:nvGrpSpPr>
        <p:cNvPr id="160" name="Shape 160"/>
        <p:cNvGrpSpPr/>
        <p:nvPr/>
      </p:nvGrpSpPr>
      <p:grpSpPr>
        <a:xfrm>
          <a:off x="0" y="0"/>
          <a:ext cx="0" cy="0"/>
          <a:chOff x="0" y="0"/>
          <a:chExt cx="0" cy="0"/>
        </a:xfrm>
      </p:grpSpPr>
      <p:pic>
        <p:nvPicPr>
          <p:cNvPr id="161" name="Google Shape;161;p39"/>
          <p:cNvPicPr preferRelativeResize="0"/>
          <p:nvPr/>
        </p:nvPicPr>
        <p:blipFill>
          <a:blip r:embed="rId2">
            <a:alphaModFix/>
          </a:blip>
          <a:stretch>
            <a:fillRect/>
          </a:stretch>
        </p:blipFill>
        <p:spPr>
          <a:xfrm>
            <a:off x="2754300" y="753238"/>
            <a:ext cx="3635398" cy="36370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1 Title and Body">
  <p:cSld name="CUSTOM_1">
    <p:bg>
      <p:bgPr>
        <a:blipFill>
          <a:blip r:embed="rId2">
            <a:alphaModFix/>
          </a:blip>
          <a:stretch>
            <a:fillRect/>
          </a:stretch>
        </a:blipFill>
      </p:bgPr>
    </p:bg>
    <p:spTree>
      <p:nvGrpSpPr>
        <p:cNvPr id="162" name="Shape 162"/>
        <p:cNvGrpSpPr/>
        <p:nvPr/>
      </p:nvGrpSpPr>
      <p:grpSpPr>
        <a:xfrm>
          <a:off x="0" y="0"/>
          <a:ext cx="0" cy="0"/>
          <a:chOff x="0" y="0"/>
          <a:chExt cx="0" cy="0"/>
        </a:xfrm>
      </p:grpSpPr>
      <p:sp>
        <p:nvSpPr>
          <p:cNvPr id="163" name="Google Shape;163;p40"/>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cxnSp>
        <p:nvCxnSpPr>
          <p:cNvPr id="164" name="Google Shape;164;p40"/>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
        <p:nvSpPr>
          <p:cNvPr id="165" name="Google Shape;165;p40"/>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166" name="Google Shape;166;p40"/>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p:cSld name="Blank copy">
    <p:spTree>
      <p:nvGrpSpPr>
        <p:cNvPr id="167" name="Shape 167"/>
        <p:cNvGrpSpPr/>
        <p:nvPr/>
      </p:nvGrpSpPr>
      <p:grpSpPr>
        <a:xfrm>
          <a:off x="0" y="0"/>
          <a:ext cx="0" cy="0"/>
          <a:chOff x="0" y="0"/>
          <a:chExt cx="0" cy="0"/>
        </a:xfrm>
      </p:grpSpPr>
      <p:sp>
        <p:nvSpPr>
          <p:cNvPr id="168" name="Google Shape;168;p41"/>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theme" Target="../theme/theme2.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0000"/>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3600"/>
              <a:buFont typeface="Roboto Medium"/>
              <a:buNone/>
              <a:defRPr sz="3600">
                <a:solidFill>
                  <a:srgbClr val="FFFFFF"/>
                </a:solidFill>
                <a:latin typeface="Roboto Medium"/>
                <a:ea typeface="Roboto Medium"/>
                <a:cs typeface="Roboto Medium"/>
                <a:sym typeface="Roboto Medium"/>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FFFFFF"/>
              </a:buClr>
              <a:buSzPts val="1800"/>
              <a:buFont typeface="Roboto Light"/>
              <a:buChar char="●"/>
              <a:defRPr sz="1800">
                <a:solidFill>
                  <a:srgbClr val="FFFFFF"/>
                </a:solidFill>
                <a:latin typeface="Roboto Light"/>
                <a:ea typeface="Roboto Light"/>
                <a:cs typeface="Roboto Light"/>
                <a:sym typeface="Roboto Light"/>
              </a:defRPr>
            </a:lvl1pPr>
            <a:lvl2pPr indent="-317500" lvl="1" marL="9144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53" name="Google Shape;53;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lgn="r">
              <a:buNone/>
              <a:defRPr sz="1300">
                <a:solidFill>
                  <a:srgbClr val="FFFFFF"/>
                </a:solidFill>
                <a:latin typeface="Roboto"/>
                <a:ea typeface="Roboto"/>
                <a:cs typeface="Roboto"/>
                <a:sym typeface="Roboto"/>
              </a:defRPr>
            </a:lvl1pPr>
            <a:lvl2pPr lvl="1" rtl="0" algn="r">
              <a:buNone/>
              <a:defRPr sz="1300">
                <a:solidFill>
                  <a:srgbClr val="FFFFFF"/>
                </a:solidFill>
                <a:latin typeface="Roboto"/>
                <a:ea typeface="Roboto"/>
                <a:cs typeface="Roboto"/>
                <a:sym typeface="Roboto"/>
              </a:defRPr>
            </a:lvl2pPr>
            <a:lvl3pPr lvl="2" rtl="0" algn="r">
              <a:buNone/>
              <a:defRPr sz="1300">
                <a:solidFill>
                  <a:srgbClr val="FFFFFF"/>
                </a:solidFill>
                <a:latin typeface="Roboto"/>
                <a:ea typeface="Roboto"/>
                <a:cs typeface="Roboto"/>
                <a:sym typeface="Roboto"/>
              </a:defRPr>
            </a:lvl3pPr>
            <a:lvl4pPr lvl="3" rtl="0" algn="r">
              <a:buNone/>
              <a:defRPr sz="1300">
                <a:solidFill>
                  <a:srgbClr val="FFFFFF"/>
                </a:solidFill>
                <a:latin typeface="Roboto"/>
                <a:ea typeface="Roboto"/>
                <a:cs typeface="Roboto"/>
                <a:sym typeface="Roboto"/>
              </a:defRPr>
            </a:lvl4pPr>
            <a:lvl5pPr lvl="4" rtl="0" algn="r">
              <a:buNone/>
              <a:defRPr sz="1300">
                <a:solidFill>
                  <a:srgbClr val="FFFFFF"/>
                </a:solidFill>
                <a:latin typeface="Roboto"/>
                <a:ea typeface="Roboto"/>
                <a:cs typeface="Roboto"/>
                <a:sym typeface="Roboto"/>
              </a:defRPr>
            </a:lvl5pPr>
            <a:lvl6pPr lvl="5" rtl="0" algn="r">
              <a:buNone/>
              <a:defRPr sz="1300">
                <a:solidFill>
                  <a:srgbClr val="FFFFFF"/>
                </a:solidFill>
                <a:latin typeface="Roboto"/>
                <a:ea typeface="Roboto"/>
                <a:cs typeface="Roboto"/>
                <a:sym typeface="Roboto"/>
              </a:defRPr>
            </a:lvl6pPr>
            <a:lvl7pPr lvl="6" rtl="0" algn="r">
              <a:buNone/>
              <a:defRPr sz="1300">
                <a:solidFill>
                  <a:srgbClr val="FFFFFF"/>
                </a:solidFill>
                <a:latin typeface="Roboto"/>
                <a:ea typeface="Roboto"/>
                <a:cs typeface="Roboto"/>
                <a:sym typeface="Roboto"/>
              </a:defRPr>
            </a:lvl7pPr>
            <a:lvl8pPr lvl="7" rtl="0" algn="r">
              <a:buNone/>
              <a:defRPr sz="1300">
                <a:solidFill>
                  <a:srgbClr val="FFFFFF"/>
                </a:solidFill>
                <a:latin typeface="Roboto"/>
                <a:ea typeface="Roboto"/>
                <a:cs typeface="Roboto"/>
                <a:sym typeface="Roboto"/>
              </a:defRPr>
            </a:lvl8pPr>
            <a:lvl9pPr lvl="8" rtl="0" algn="r">
              <a:buNone/>
              <a:defRPr sz="1300">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26.png"/><Relationship Id="rId7" Type="http://schemas.openxmlformats.org/officeDocument/2006/relationships/image" Target="../media/image24.png"/><Relationship Id="rId8"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6.xml"/><Relationship Id="rId3"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7.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8.xml"/><Relationship Id="rId3" Type="http://schemas.openxmlformats.org/officeDocument/2006/relationships/hyperlink" Target="https://www.vainu.com/blog/sales-playbook/" TargetMode="External"/><Relationship Id="rId4" Type="http://schemas.openxmlformats.org/officeDocument/2006/relationships/hyperlink" Target="https://www.vainu.com/resources/ebook/sales-tools/" TargetMode="External"/><Relationship Id="rId5"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42"/>
          <p:cNvSpPr txBox="1"/>
          <p:nvPr>
            <p:ph type="ctrTitle"/>
          </p:nvPr>
        </p:nvSpPr>
        <p:spPr>
          <a:xfrm>
            <a:off x="936475" y="1545450"/>
            <a:ext cx="7536000" cy="31368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en"/>
              <a:t>Sales Playbook</a:t>
            </a:r>
            <a:br>
              <a:rPr lang="en"/>
            </a:br>
            <a:r>
              <a:rPr lang="en"/>
              <a:t>Template</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 sz="4000"/>
              <a:t>[ Insert Company Name ]</a:t>
            </a:r>
            <a:endParaRPr sz="4000"/>
          </a:p>
          <a:p>
            <a:pPr indent="0" lvl="0" marL="0" rtl="0" algn="l">
              <a:lnSpc>
                <a:spcPct val="90000"/>
              </a:lnSpc>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51"/>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solidFill>
                  <a:srgbClr val="434343"/>
                </a:solidFill>
              </a:rPr>
              <a:t>‹#›</a:t>
            </a:fld>
            <a:endParaRPr sz="1300">
              <a:solidFill>
                <a:srgbClr val="434343"/>
              </a:solidFill>
              <a:latin typeface="Roboto"/>
              <a:ea typeface="Roboto"/>
              <a:cs typeface="Roboto"/>
              <a:sym typeface="Roboto"/>
            </a:endParaRPr>
          </a:p>
        </p:txBody>
      </p:sp>
      <p:sp>
        <p:nvSpPr>
          <p:cNvPr id="250" name="Google Shape;250;p51"/>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Your role</a:t>
            </a:r>
            <a:endParaRPr/>
          </a:p>
        </p:txBody>
      </p:sp>
      <p:sp>
        <p:nvSpPr>
          <p:cNvPr id="251" name="Google Shape;251;p51"/>
          <p:cNvSpPr txBox="1"/>
          <p:nvPr>
            <p:ph idx="1" type="body"/>
          </p:nvPr>
        </p:nvSpPr>
        <p:spPr>
          <a:xfrm>
            <a:off x="673075" y="1389075"/>
            <a:ext cx="7427100" cy="304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 Write the job description of a sales representative at your company. This will set clear responsibilities and goals. For example, the below describes the role of a Sales Manager at Vainu. ]</a:t>
            </a:r>
            <a:endParaRPr b="1">
              <a:latin typeface="Roboto"/>
              <a:ea typeface="Roboto"/>
              <a:cs typeface="Roboto"/>
              <a:sym typeface="Roboto"/>
            </a:endParaRPr>
          </a:p>
          <a:p>
            <a:pPr indent="-342900" lvl="0" marL="457200" rtl="0" algn="l">
              <a:lnSpc>
                <a:spcPct val="125000"/>
              </a:lnSpc>
              <a:spcBef>
                <a:spcPts val="3000"/>
              </a:spcBef>
              <a:spcAft>
                <a:spcPts val="0"/>
              </a:spcAft>
              <a:buClr>
                <a:schemeClr val="dk1"/>
              </a:buClr>
              <a:buSzPts val="1800"/>
              <a:buFont typeface="Roboto"/>
              <a:buChar char="-"/>
            </a:pPr>
            <a:r>
              <a:rPr lang="en">
                <a:solidFill>
                  <a:schemeClr val="dk1"/>
                </a:solidFill>
                <a:latin typeface="Roboto"/>
                <a:ea typeface="Roboto"/>
                <a:cs typeface="Roboto"/>
                <a:sym typeface="Roboto"/>
              </a:rPr>
              <a:t>You’ll sell to sales and marketing leadership in companies that belong to our ideal customer profile.</a:t>
            </a:r>
            <a:endParaRPr>
              <a:solidFill>
                <a:schemeClr val="dk1"/>
              </a:solidFill>
              <a:latin typeface="Roboto"/>
              <a:ea typeface="Roboto"/>
              <a:cs typeface="Roboto"/>
              <a:sym typeface="Roboto"/>
            </a:endParaRPr>
          </a:p>
          <a:p>
            <a:pPr indent="-342900" lvl="0" marL="457200" rtl="0" algn="l">
              <a:lnSpc>
                <a:spcPct val="125000"/>
              </a:lnSpc>
              <a:spcBef>
                <a:spcPts val="0"/>
              </a:spcBef>
              <a:spcAft>
                <a:spcPts val="0"/>
              </a:spcAft>
              <a:buClr>
                <a:schemeClr val="dk1"/>
              </a:buClr>
              <a:buSzPts val="1800"/>
              <a:buFont typeface="Roboto"/>
              <a:buChar char="-"/>
            </a:pPr>
            <a:r>
              <a:rPr lang="en">
                <a:solidFill>
                  <a:schemeClr val="dk1"/>
                </a:solidFill>
                <a:latin typeface="Roboto"/>
                <a:ea typeface="Roboto"/>
                <a:cs typeface="Roboto"/>
                <a:sym typeface="Roboto"/>
              </a:rPr>
              <a:t>You’ll build your own pipeline, and have sole responsibility of your own sales targets.</a:t>
            </a:r>
            <a:endParaRPr>
              <a:solidFill>
                <a:schemeClr val="dk1"/>
              </a:solidFill>
              <a:latin typeface="Roboto"/>
              <a:ea typeface="Roboto"/>
              <a:cs typeface="Roboto"/>
              <a:sym typeface="Roboto"/>
            </a:endParaRPr>
          </a:p>
          <a:p>
            <a:pPr indent="-342900" lvl="0" marL="457200" rtl="0" algn="l">
              <a:lnSpc>
                <a:spcPct val="125000"/>
              </a:lnSpc>
              <a:spcBef>
                <a:spcPts val="0"/>
              </a:spcBef>
              <a:spcAft>
                <a:spcPts val="0"/>
              </a:spcAft>
              <a:buClr>
                <a:schemeClr val="dk1"/>
              </a:buClr>
              <a:buSzPts val="1800"/>
              <a:buFont typeface="Roboto"/>
              <a:buChar char="-"/>
            </a:pPr>
            <a:r>
              <a:rPr lang="en">
                <a:solidFill>
                  <a:schemeClr val="dk1"/>
                </a:solidFill>
                <a:latin typeface="Roboto"/>
                <a:ea typeface="Roboto"/>
                <a:cs typeface="Roboto"/>
                <a:sym typeface="Roboto"/>
              </a:rPr>
              <a:t>You will have at least 20 meetings with different companies in a month, with an average sales cycle of 30 days.</a:t>
            </a:r>
            <a:endParaRPr sz="1600">
              <a:solidFill>
                <a:schemeClr val="dk1"/>
              </a:solidFill>
              <a:latin typeface="Roboto"/>
              <a:ea typeface="Roboto"/>
              <a:cs typeface="Roboto"/>
              <a:sym typeface="Roboto"/>
            </a:endParaRPr>
          </a:p>
          <a:p>
            <a:pPr indent="0" lvl="0" marL="0" rtl="0" algn="l">
              <a:spcBef>
                <a:spcPts val="700"/>
              </a:spcBef>
              <a:spcAft>
                <a:spcPts val="1600"/>
              </a:spcAft>
              <a:buNone/>
            </a:pPr>
            <a:r>
              <a:t/>
            </a:r>
            <a:endParaRPr b="1">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52"/>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solidFill>
                  <a:srgbClr val="434343"/>
                </a:solidFill>
              </a:rPr>
              <a:t>‹#›</a:t>
            </a:fld>
            <a:endParaRPr sz="1300">
              <a:solidFill>
                <a:srgbClr val="434343"/>
              </a:solidFill>
              <a:latin typeface="Roboto"/>
              <a:ea typeface="Roboto"/>
              <a:cs typeface="Roboto"/>
              <a:sym typeface="Roboto"/>
            </a:endParaRPr>
          </a:p>
        </p:txBody>
      </p:sp>
      <p:sp>
        <p:nvSpPr>
          <p:cNvPr id="257" name="Google Shape;257;p52"/>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Career path</a:t>
            </a:r>
            <a:endParaRPr/>
          </a:p>
        </p:txBody>
      </p:sp>
      <p:sp>
        <p:nvSpPr>
          <p:cNvPr id="258" name="Google Shape;258;p52"/>
          <p:cNvSpPr txBox="1"/>
          <p:nvPr>
            <p:ph idx="1" type="body"/>
          </p:nvPr>
        </p:nvSpPr>
        <p:spPr>
          <a:xfrm>
            <a:off x="673075" y="1389075"/>
            <a:ext cx="7427100" cy="51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400">
                <a:latin typeface="Roboto"/>
                <a:ea typeface="Roboto"/>
                <a:cs typeface="Roboto"/>
                <a:sym typeface="Roboto"/>
              </a:rPr>
              <a:t>[ Career development is important for keeping the team motivated and retaining talent. Write here a successful career path at your company. ]</a:t>
            </a:r>
            <a:endParaRPr b="1" sz="1400">
              <a:latin typeface="Roboto"/>
              <a:ea typeface="Roboto"/>
              <a:cs typeface="Roboto"/>
              <a:sym typeface="Roboto"/>
            </a:endParaRPr>
          </a:p>
        </p:txBody>
      </p:sp>
      <p:sp>
        <p:nvSpPr>
          <p:cNvPr id="259" name="Google Shape;259;p52"/>
          <p:cNvSpPr/>
          <p:nvPr/>
        </p:nvSpPr>
        <p:spPr>
          <a:xfrm>
            <a:off x="753350" y="2336000"/>
            <a:ext cx="2154900" cy="1294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52"/>
          <p:cNvSpPr txBox="1"/>
          <p:nvPr>
            <p:ph idx="1" type="body"/>
          </p:nvPr>
        </p:nvSpPr>
        <p:spPr>
          <a:xfrm>
            <a:off x="896275" y="2456475"/>
            <a:ext cx="1766100" cy="1294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1400">
                <a:solidFill>
                  <a:srgbClr val="FFFFFF"/>
                </a:solidFill>
                <a:latin typeface="Roboto"/>
                <a:ea typeface="Roboto"/>
                <a:cs typeface="Roboto"/>
                <a:sym typeface="Roboto"/>
              </a:rPr>
              <a:t>Account Manager</a:t>
            </a:r>
            <a:endParaRPr b="1" sz="1400">
              <a:solidFill>
                <a:srgbClr val="FFFFFF"/>
              </a:solidFill>
              <a:latin typeface="Roboto"/>
              <a:ea typeface="Roboto"/>
              <a:cs typeface="Roboto"/>
              <a:sym typeface="Roboto"/>
            </a:endParaRPr>
          </a:p>
          <a:p>
            <a:pPr indent="0" lvl="0" marL="0" rtl="0" algn="l">
              <a:spcBef>
                <a:spcPts val="1600"/>
              </a:spcBef>
              <a:spcAft>
                <a:spcPts val="1600"/>
              </a:spcAft>
              <a:buNone/>
            </a:pPr>
            <a:r>
              <a:rPr lang="en" sz="1100">
                <a:solidFill>
                  <a:srgbClr val="FFFFFF"/>
                </a:solidFill>
              </a:rPr>
              <a:t>Ideal for…</a:t>
            </a:r>
            <a:br>
              <a:rPr lang="en" sz="1100">
                <a:solidFill>
                  <a:srgbClr val="FFFFFF"/>
                </a:solidFill>
              </a:rPr>
            </a:br>
            <a:r>
              <a:rPr lang="en" sz="1100">
                <a:solidFill>
                  <a:srgbClr val="FFFFFF"/>
                </a:solidFill>
              </a:rPr>
              <a:t>Required skills</a:t>
            </a:r>
            <a:br>
              <a:rPr lang="en" sz="1100">
                <a:solidFill>
                  <a:srgbClr val="FFFFFF"/>
                </a:solidFill>
              </a:rPr>
            </a:br>
            <a:r>
              <a:rPr lang="en" sz="1100">
                <a:solidFill>
                  <a:srgbClr val="FFFFFF"/>
                </a:solidFill>
              </a:rPr>
              <a:t>Timeline:</a:t>
            </a:r>
            <a:endParaRPr sz="1100">
              <a:solidFill>
                <a:srgbClr val="FFFFFF"/>
              </a:solidFill>
            </a:endParaRPr>
          </a:p>
        </p:txBody>
      </p:sp>
      <p:cxnSp>
        <p:nvCxnSpPr>
          <p:cNvPr id="261" name="Google Shape;261;p52"/>
          <p:cNvCxnSpPr>
            <a:stCxn id="259" idx="3"/>
            <a:endCxn id="262" idx="1"/>
          </p:cNvCxnSpPr>
          <p:nvPr/>
        </p:nvCxnSpPr>
        <p:spPr>
          <a:xfrm>
            <a:off x="2908250" y="2983100"/>
            <a:ext cx="532500" cy="0"/>
          </a:xfrm>
          <a:prstGeom prst="straightConnector1">
            <a:avLst/>
          </a:prstGeom>
          <a:noFill/>
          <a:ln cap="flat" cmpd="sng" w="9525">
            <a:solidFill>
              <a:schemeClr val="dk2"/>
            </a:solidFill>
            <a:prstDash val="solid"/>
            <a:round/>
            <a:headEnd len="med" w="med" type="none"/>
            <a:tailEnd len="med" w="med" type="none"/>
          </a:ln>
        </p:spPr>
      </p:cxnSp>
      <p:sp>
        <p:nvSpPr>
          <p:cNvPr id="262" name="Google Shape;262;p52"/>
          <p:cNvSpPr/>
          <p:nvPr/>
        </p:nvSpPr>
        <p:spPr>
          <a:xfrm>
            <a:off x="3440850" y="2335850"/>
            <a:ext cx="2208600" cy="1294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52"/>
          <p:cNvSpPr txBox="1"/>
          <p:nvPr>
            <p:ph idx="1" type="body"/>
          </p:nvPr>
        </p:nvSpPr>
        <p:spPr>
          <a:xfrm>
            <a:off x="3539100" y="2456475"/>
            <a:ext cx="2012100" cy="1294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1400">
                <a:solidFill>
                  <a:srgbClr val="FFFFFF"/>
                </a:solidFill>
                <a:latin typeface="Roboto"/>
                <a:ea typeface="Roboto"/>
                <a:cs typeface="Roboto"/>
                <a:sym typeface="Roboto"/>
              </a:rPr>
              <a:t>Key Account Manager</a:t>
            </a:r>
            <a:endParaRPr b="1" sz="1400">
              <a:solidFill>
                <a:srgbClr val="FFFFFF"/>
              </a:solidFill>
              <a:latin typeface="Roboto"/>
              <a:ea typeface="Roboto"/>
              <a:cs typeface="Roboto"/>
              <a:sym typeface="Roboto"/>
            </a:endParaRPr>
          </a:p>
          <a:p>
            <a:pPr indent="0" lvl="0" marL="0" rtl="0" algn="l">
              <a:spcBef>
                <a:spcPts val="1600"/>
              </a:spcBef>
              <a:spcAft>
                <a:spcPts val="1600"/>
              </a:spcAft>
              <a:buNone/>
            </a:pPr>
            <a:r>
              <a:rPr lang="en" sz="1100">
                <a:solidFill>
                  <a:srgbClr val="FFFFFF"/>
                </a:solidFill>
              </a:rPr>
              <a:t>Ideal for…</a:t>
            </a:r>
            <a:br>
              <a:rPr lang="en" sz="1100">
                <a:solidFill>
                  <a:srgbClr val="FFFFFF"/>
                </a:solidFill>
              </a:rPr>
            </a:br>
            <a:r>
              <a:rPr lang="en" sz="1100">
                <a:solidFill>
                  <a:srgbClr val="FFFFFF"/>
                </a:solidFill>
              </a:rPr>
              <a:t>Required skills</a:t>
            </a:r>
            <a:br>
              <a:rPr lang="en" sz="1100">
                <a:solidFill>
                  <a:srgbClr val="FFFFFF"/>
                </a:solidFill>
              </a:rPr>
            </a:br>
            <a:r>
              <a:rPr lang="en" sz="1100">
                <a:solidFill>
                  <a:srgbClr val="FFFFFF"/>
                </a:solidFill>
              </a:rPr>
              <a:t>Timeline:</a:t>
            </a:r>
            <a:endParaRPr sz="1100">
              <a:solidFill>
                <a:srgbClr val="FFFFFF"/>
              </a:solidFill>
            </a:endParaRPr>
          </a:p>
        </p:txBody>
      </p:sp>
      <p:cxnSp>
        <p:nvCxnSpPr>
          <p:cNvPr id="264" name="Google Shape;264;p52"/>
          <p:cNvCxnSpPr>
            <a:endCxn id="265" idx="1"/>
          </p:cNvCxnSpPr>
          <p:nvPr/>
        </p:nvCxnSpPr>
        <p:spPr>
          <a:xfrm flipH="1" rot="10800000">
            <a:off x="5649550" y="2982950"/>
            <a:ext cx="532500" cy="300"/>
          </a:xfrm>
          <a:prstGeom prst="straightConnector1">
            <a:avLst/>
          </a:prstGeom>
          <a:noFill/>
          <a:ln cap="flat" cmpd="sng" w="9525">
            <a:solidFill>
              <a:schemeClr val="dk2"/>
            </a:solidFill>
            <a:prstDash val="solid"/>
            <a:round/>
            <a:headEnd len="med" w="med" type="none"/>
            <a:tailEnd len="med" w="med" type="none"/>
          </a:ln>
        </p:spPr>
      </p:cxnSp>
      <p:sp>
        <p:nvSpPr>
          <p:cNvPr id="265" name="Google Shape;265;p52"/>
          <p:cNvSpPr/>
          <p:nvPr/>
        </p:nvSpPr>
        <p:spPr>
          <a:xfrm>
            <a:off x="6182050" y="2335850"/>
            <a:ext cx="2208600" cy="1294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52"/>
          <p:cNvSpPr txBox="1"/>
          <p:nvPr>
            <p:ph idx="1" type="body"/>
          </p:nvPr>
        </p:nvSpPr>
        <p:spPr>
          <a:xfrm>
            <a:off x="6280300" y="2456475"/>
            <a:ext cx="2012100" cy="1294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1400">
                <a:solidFill>
                  <a:srgbClr val="FFFFFF"/>
                </a:solidFill>
                <a:latin typeface="Roboto"/>
                <a:ea typeface="Roboto"/>
                <a:cs typeface="Roboto"/>
                <a:sym typeface="Roboto"/>
              </a:rPr>
              <a:t>Team Lead</a:t>
            </a:r>
            <a:endParaRPr b="1" sz="1400">
              <a:solidFill>
                <a:srgbClr val="FFFFFF"/>
              </a:solidFill>
              <a:latin typeface="Roboto"/>
              <a:ea typeface="Roboto"/>
              <a:cs typeface="Roboto"/>
              <a:sym typeface="Roboto"/>
            </a:endParaRPr>
          </a:p>
          <a:p>
            <a:pPr indent="0" lvl="0" marL="0" rtl="0" algn="l">
              <a:spcBef>
                <a:spcPts val="1600"/>
              </a:spcBef>
              <a:spcAft>
                <a:spcPts val="1600"/>
              </a:spcAft>
              <a:buNone/>
            </a:pPr>
            <a:r>
              <a:rPr lang="en" sz="1100">
                <a:solidFill>
                  <a:srgbClr val="FFFFFF"/>
                </a:solidFill>
              </a:rPr>
              <a:t>Ideal for…</a:t>
            </a:r>
            <a:br>
              <a:rPr lang="en" sz="1100">
                <a:solidFill>
                  <a:srgbClr val="FFFFFF"/>
                </a:solidFill>
              </a:rPr>
            </a:br>
            <a:r>
              <a:rPr lang="en" sz="1100">
                <a:solidFill>
                  <a:srgbClr val="FFFFFF"/>
                </a:solidFill>
              </a:rPr>
              <a:t>Required skills</a:t>
            </a:r>
            <a:br>
              <a:rPr lang="en" sz="1100">
                <a:solidFill>
                  <a:srgbClr val="FFFFFF"/>
                </a:solidFill>
              </a:rPr>
            </a:br>
            <a:r>
              <a:rPr lang="en" sz="1100">
                <a:solidFill>
                  <a:srgbClr val="FFFFFF"/>
                </a:solidFill>
              </a:rPr>
              <a:t>Timeline:</a:t>
            </a:r>
            <a:endParaRPr sz="11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5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2" name="Google Shape;272;p53"/>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Our offering</a:t>
            </a:r>
            <a:endParaRPr/>
          </a:p>
        </p:txBody>
      </p:sp>
      <p:sp>
        <p:nvSpPr>
          <p:cNvPr id="273" name="Google Shape;273;p53"/>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53"/>
          <p:cNvSpPr txBox="1"/>
          <p:nvPr/>
        </p:nvSpPr>
        <p:spPr>
          <a:xfrm>
            <a:off x="5249725" y="3681875"/>
            <a:ext cx="3391200" cy="5097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Product</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Services</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Pricing</a:t>
            </a:r>
            <a:endParaRPr sz="1800">
              <a:solidFill>
                <a:srgbClr val="FFFFFF"/>
              </a:solidFill>
              <a:latin typeface="Roboto Medium"/>
              <a:ea typeface="Roboto Medium"/>
              <a:cs typeface="Roboto Medium"/>
              <a:sym typeface="Roboto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54"/>
          <p:cNvSpPr txBox="1"/>
          <p:nvPr>
            <p:ph idx="1" type="body"/>
          </p:nvPr>
        </p:nvSpPr>
        <p:spPr>
          <a:xfrm>
            <a:off x="673075" y="1250075"/>
            <a:ext cx="7775100" cy="358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400">
                <a:latin typeface="Roboto"/>
                <a:ea typeface="Roboto"/>
                <a:cs typeface="Roboto"/>
                <a:sym typeface="Roboto"/>
              </a:rPr>
              <a:t>[ Describe your offering, your product’s features, and your unique selling points. Your sales reps must know your offering inside out. ]</a:t>
            </a:r>
            <a:endParaRPr b="1" sz="1400">
              <a:latin typeface="Roboto"/>
              <a:ea typeface="Roboto"/>
              <a:cs typeface="Roboto"/>
              <a:sym typeface="Roboto"/>
            </a:endParaRPr>
          </a:p>
        </p:txBody>
      </p:sp>
      <p:sp>
        <p:nvSpPr>
          <p:cNvPr id="280" name="Google Shape;280;p54"/>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281" name="Google Shape;281;p54"/>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Our offering</a:t>
            </a:r>
            <a:endParaRPr/>
          </a:p>
        </p:txBody>
      </p:sp>
      <p:sp>
        <p:nvSpPr>
          <p:cNvPr id="282" name="Google Shape;282;p54"/>
          <p:cNvSpPr txBox="1"/>
          <p:nvPr/>
        </p:nvSpPr>
        <p:spPr>
          <a:xfrm>
            <a:off x="673075" y="1865874"/>
            <a:ext cx="7775100" cy="118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600">
                <a:solidFill>
                  <a:srgbClr val="FFFFFF"/>
                </a:solidFill>
                <a:latin typeface="Roboto Light"/>
                <a:ea typeface="Roboto Light"/>
                <a:cs typeface="Roboto Light"/>
                <a:sym typeface="Roboto Light"/>
              </a:rPr>
              <a:t>Vainu’s </a:t>
            </a:r>
            <a:r>
              <a:rPr i="1" lang="en" sz="1600">
                <a:solidFill>
                  <a:srgbClr val="FFE600"/>
                </a:solidFill>
                <a:latin typeface="Roboto Medium"/>
                <a:ea typeface="Roboto Medium"/>
                <a:cs typeface="Roboto Medium"/>
                <a:sym typeface="Roboto Medium"/>
              </a:rPr>
              <a:t>real-time company data platform</a:t>
            </a:r>
            <a:r>
              <a:rPr lang="en" sz="1600">
                <a:solidFill>
                  <a:srgbClr val="FFFFFF"/>
                </a:solidFill>
                <a:latin typeface="Roboto Light"/>
                <a:ea typeface="Roboto Light"/>
                <a:cs typeface="Roboto Light"/>
                <a:sym typeface="Roboto Light"/>
              </a:rPr>
              <a:t> collects available information from open and public sources, transforms this raw data into meaningful company facts, and connects the data to our customers’ business systems.</a:t>
            </a:r>
            <a:endParaRPr sz="1600">
              <a:solidFill>
                <a:srgbClr val="FFFFFF"/>
              </a:solidFill>
              <a:latin typeface="Roboto Light"/>
              <a:ea typeface="Roboto Light"/>
              <a:cs typeface="Roboto Light"/>
              <a:sym typeface="Roboto Light"/>
            </a:endParaRPr>
          </a:p>
        </p:txBody>
      </p:sp>
      <p:sp>
        <p:nvSpPr>
          <p:cNvPr id="283" name="Google Shape;283;p54"/>
          <p:cNvSpPr/>
          <p:nvPr/>
        </p:nvSpPr>
        <p:spPr>
          <a:xfrm>
            <a:off x="695828" y="3027174"/>
            <a:ext cx="1808700" cy="16020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284" name="Google Shape;284;p54"/>
          <p:cNvSpPr/>
          <p:nvPr/>
        </p:nvSpPr>
        <p:spPr>
          <a:xfrm>
            <a:off x="2677027" y="3027174"/>
            <a:ext cx="1808700" cy="16020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285" name="Google Shape;285;p54"/>
          <p:cNvSpPr/>
          <p:nvPr/>
        </p:nvSpPr>
        <p:spPr>
          <a:xfrm>
            <a:off x="4658227" y="3027174"/>
            <a:ext cx="1808700" cy="16020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286" name="Google Shape;286;p54"/>
          <p:cNvSpPr/>
          <p:nvPr/>
        </p:nvSpPr>
        <p:spPr>
          <a:xfrm>
            <a:off x="6639428" y="3027174"/>
            <a:ext cx="1808700" cy="16020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287" name="Google Shape;287;p54"/>
          <p:cNvSpPr txBox="1"/>
          <p:nvPr/>
        </p:nvSpPr>
        <p:spPr>
          <a:xfrm>
            <a:off x="435305" y="3305781"/>
            <a:ext cx="2329800" cy="452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2800"/>
              <a:buFont typeface="Roboto"/>
              <a:buNone/>
            </a:pPr>
            <a:r>
              <a:rPr lang="en" sz="1800">
                <a:latin typeface="Roboto Medium"/>
                <a:ea typeface="Roboto Medium"/>
                <a:cs typeface="Roboto Medium"/>
                <a:sym typeface="Roboto Medium"/>
              </a:rPr>
              <a:t>180M+</a:t>
            </a:r>
            <a:endParaRPr sz="1800">
              <a:latin typeface="Roboto Medium"/>
              <a:ea typeface="Roboto Medium"/>
              <a:cs typeface="Roboto Medium"/>
              <a:sym typeface="Roboto Medium"/>
            </a:endParaRPr>
          </a:p>
        </p:txBody>
      </p:sp>
      <p:sp>
        <p:nvSpPr>
          <p:cNvPr id="288" name="Google Shape;288;p54"/>
          <p:cNvSpPr txBox="1"/>
          <p:nvPr/>
        </p:nvSpPr>
        <p:spPr>
          <a:xfrm>
            <a:off x="2416505" y="3305781"/>
            <a:ext cx="2329800" cy="452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2800"/>
              <a:buFont typeface="Roboto"/>
              <a:buNone/>
            </a:pPr>
            <a:r>
              <a:rPr b="1" lang="en" sz="2800">
                <a:latin typeface="Roboto"/>
                <a:ea typeface="Roboto"/>
                <a:cs typeface="Roboto"/>
                <a:sym typeface="Roboto"/>
              </a:rPr>
              <a:t>195</a:t>
            </a:r>
            <a:endParaRPr sz="500"/>
          </a:p>
        </p:txBody>
      </p:sp>
      <p:sp>
        <p:nvSpPr>
          <p:cNvPr id="289" name="Google Shape;289;p54"/>
          <p:cNvSpPr txBox="1"/>
          <p:nvPr/>
        </p:nvSpPr>
        <p:spPr>
          <a:xfrm>
            <a:off x="4397705" y="3305781"/>
            <a:ext cx="2329800" cy="452400"/>
          </a:xfrm>
          <a:prstGeom prst="rect">
            <a:avLst/>
          </a:prstGeom>
          <a:noFill/>
          <a:ln>
            <a:noFill/>
          </a:ln>
        </p:spPr>
        <p:txBody>
          <a:bodyPr anchorCtr="0" anchor="ctr" bIns="19050" lIns="19050" spcFirstLastPara="1" rIns="19050" wrap="square" tIns="19050">
            <a:noAutofit/>
          </a:bodyPr>
          <a:lstStyle/>
          <a:p>
            <a:pPr indent="0" lvl="0" marL="0" rtl="0" algn="ctr">
              <a:spcBef>
                <a:spcPts val="0"/>
              </a:spcBef>
              <a:spcAft>
                <a:spcPts val="0"/>
              </a:spcAft>
              <a:buClr>
                <a:srgbClr val="000000"/>
              </a:buClr>
              <a:buSzPts val="2800"/>
              <a:buFont typeface="Roboto"/>
              <a:buNone/>
            </a:pPr>
            <a:r>
              <a:rPr b="1" lang="en" sz="2800">
                <a:solidFill>
                  <a:srgbClr val="000000"/>
                </a:solidFill>
                <a:latin typeface="Roboto"/>
                <a:ea typeface="Roboto"/>
                <a:cs typeface="Roboto"/>
                <a:sym typeface="Roboto"/>
              </a:rPr>
              <a:t>400K+</a:t>
            </a:r>
            <a:endParaRPr sz="500"/>
          </a:p>
        </p:txBody>
      </p:sp>
      <p:sp>
        <p:nvSpPr>
          <p:cNvPr id="290" name="Google Shape;290;p54"/>
          <p:cNvSpPr txBox="1"/>
          <p:nvPr/>
        </p:nvSpPr>
        <p:spPr>
          <a:xfrm>
            <a:off x="6378905" y="3305781"/>
            <a:ext cx="2329800" cy="452400"/>
          </a:xfrm>
          <a:prstGeom prst="rect">
            <a:avLst/>
          </a:prstGeom>
          <a:noFill/>
          <a:ln>
            <a:noFill/>
          </a:ln>
        </p:spPr>
        <p:txBody>
          <a:bodyPr anchorCtr="0" anchor="ctr" bIns="19050" lIns="19050" spcFirstLastPara="1" rIns="19050" wrap="square" tIns="19050">
            <a:noAutofit/>
          </a:bodyPr>
          <a:lstStyle/>
          <a:p>
            <a:pPr indent="88900" lvl="1" marL="0" marR="0" rtl="0" algn="ctr">
              <a:lnSpc>
                <a:spcPct val="100000"/>
              </a:lnSpc>
              <a:spcBef>
                <a:spcPts val="0"/>
              </a:spcBef>
              <a:spcAft>
                <a:spcPts val="0"/>
              </a:spcAft>
              <a:buClr>
                <a:srgbClr val="000000"/>
              </a:buClr>
              <a:buSzPts val="2800"/>
              <a:buFont typeface="Roboto"/>
              <a:buNone/>
            </a:pPr>
            <a:r>
              <a:rPr b="1" lang="en" sz="2800">
                <a:latin typeface="Roboto"/>
                <a:ea typeface="Roboto"/>
                <a:cs typeface="Roboto"/>
                <a:sym typeface="Roboto"/>
              </a:rPr>
              <a:t>30</a:t>
            </a:r>
            <a:endParaRPr sz="500"/>
          </a:p>
        </p:txBody>
      </p:sp>
      <p:cxnSp>
        <p:nvCxnSpPr>
          <p:cNvPr id="291" name="Google Shape;291;p54"/>
          <p:cNvCxnSpPr/>
          <p:nvPr/>
        </p:nvCxnSpPr>
        <p:spPr>
          <a:xfrm>
            <a:off x="943384" y="3812987"/>
            <a:ext cx="1313700" cy="0"/>
          </a:xfrm>
          <a:prstGeom prst="straightConnector1">
            <a:avLst/>
          </a:prstGeom>
          <a:noFill/>
          <a:ln cap="flat" cmpd="sng" w="63500">
            <a:solidFill>
              <a:srgbClr val="FEE433"/>
            </a:solidFill>
            <a:prstDash val="solid"/>
            <a:miter lim="400000"/>
            <a:headEnd len="sm" w="sm" type="none"/>
            <a:tailEnd len="sm" w="sm" type="none"/>
          </a:ln>
        </p:spPr>
      </p:cxnSp>
      <p:cxnSp>
        <p:nvCxnSpPr>
          <p:cNvPr id="292" name="Google Shape;292;p54"/>
          <p:cNvCxnSpPr/>
          <p:nvPr/>
        </p:nvCxnSpPr>
        <p:spPr>
          <a:xfrm>
            <a:off x="2924585" y="3812987"/>
            <a:ext cx="1313700" cy="0"/>
          </a:xfrm>
          <a:prstGeom prst="straightConnector1">
            <a:avLst/>
          </a:prstGeom>
          <a:noFill/>
          <a:ln cap="flat" cmpd="sng" w="63500">
            <a:solidFill>
              <a:srgbClr val="FEE433"/>
            </a:solidFill>
            <a:prstDash val="solid"/>
            <a:miter lim="400000"/>
            <a:headEnd len="sm" w="sm" type="none"/>
            <a:tailEnd len="sm" w="sm" type="none"/>
          </a:ln>
        </p:spPr>
      </p:cxnSp>
      <p:cxnSp>
        <p:nvCxnSpPr>
          <p:cNvPr id="293" name="Google Shape;293;p54"/>
          <p:cNvCxnSpPr/>
          <p:nvPr/>
        </p:nvCxnSpPr>
        <p:spPr>
          <a:xfrm>
            <a:off x="4905785" y="3812987"/>
            <a:ext cx="1313700" cy="0"/>
          </a:xfrm>
          <a:prstGeom prst="straightConnector1">
            <a:avLst/>
          </a:prstGeom>
          <a:noFill/>
          <a:ln cap="flat" cmpd="sng" w="63500">
            <a:solidFill>
              <a:srgbClr val="FEE433"/>
            </a:solidFill>
            <a:prstDash val="solid"/>
            <a:miter lim="400000"/>
            <a:headEnd len="sm" w="sm" type="none"/>
            <a:tailEnd len="sm" w="sm" type="none"/>
          </a:ln>
        </p:spPr>
      </p:cxnSp>
      <p:cxnSp>
        <p:nvCxnSpPr>
          <p:cNvPr id="294" name="Google Shape;294;p54"/>
          <p:cNvCxnSpPr/>
          <p:nvPr/>
        </p:nvCxnSpPr>
        <p:spPr>
          <a:xfrm>
            <a:off x="6886985" y="3812987"/>
            <a:ext cx="1313700" cy="0"/>
          </a:xfrm>
          <a:prstGeom prst="straightConnector1">
            <a:avLst/>
          </a:prstGeom>
          <a:noFill/>
          <a:ln cap="flat" cmpd="sng" w="63500">
            <a:solidFill>
              <a:srgbClr val="FEE433"/>
            </a:solidFill>
            <a:prstDash val="solid"/>
            <a:miter lim="400000"/>
            <a:headEnd len="sm" w="sm" type="none"/>
            <a:tailEnd len="sm" w="sm" type="none"/>
          </a:ln>
        </p:spPr>
      </p:cxnSp>
      <p:sp>
        <p:nvSpPr>
          <p:cNvPr id="295" name="Google Shape;295;p54"/>
          <p:cNvSpPr txBox="1"/>
          <p:nvPr/>
        </p:nvSpPr>
        <p:spPr>
          <a:xfrm>
            <a:off x="695825" y="3962999"/>
            <a:ext cx="1808700" cy="5316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700"/>
              <a:buFont typeface="Roboto"/>
              <a:buNone/>
            </a:pPr>
            <a:r>
              <a:rPr lang="en" sz="1200">
                <a:latin typeface="Roboto"/>
                <a:ea typeface="Roboto"/>
                <a:cs typeface="Roboto"/>
                <a:sym typeface="Roboto"/>
              </a:rPr>
              <a:t>Companies in</a:t>
            </a:r>
            <a:endParaRPr sz="1200">
              <a:latin typeface="Roboto"/>
              <a:ea typeface="Roboto"/>
              <a:cs typeface="Roboto"/>
              <a:sym typeface="Roboto"/>
            </a:endParaRPr>
          </a:p>
          <a:p>
            <a:pPr indent="0" lvl="0" marL="0" marR="0" rtl="0" algn="ctr">
              <a:lnSpc>
                <a:spcPct val="100000"/>
              </a:lnSpc>
              <a:spcBef>
                <a:spcPts val="0"/>
              </a:spcBef>
              <a:spcAft>
                <a:spcPts val="0"/>
              </a:spcAft>
              <a:buClr>
                <a:srgbClr val="000000"/>
              </a:buClr>
              <a:buSzPts val="1700"/>
              <a:buFont typeface="Roboto"/>
              <a:buNone/>
            </a:pPr>
            <a:r>
              <a:rPr lang="en" sz="1200">
                <a:latin typeface="Roboto"/>
                <a:ea typeface="Roboto"/>
                <a:cs typeface="Roboto"/>
                <a:sym typeface="Roboto"/>
              </a:rPr>
              <a:t>the database</a:t>
            </a:r>
            <a:endParaRPr sz="1200">
              <a:latin typeface="Roboto"/>
              <a:ea typeface="Roboto"/>
              <a:cs typeface="Roboto"/>
              <a:sym typeface="Roboto"/>
            </a:endParaRPr>
          </a:p>
        </p:txBody>
      </p:sp>
      <p:sp>
        <p:nvSpPr>
          <p:cNvPr id="296" name="Google Shape;296;p54"/>
          <p:cNvSpPr txBox="1"/>
          <p:nvPr/>
        </p:nvSpPr>
        <p:spPr>
          <a:xfrm>
            <a:off x="2677025" y="3962999"/>
            <a:ext cx="1808700" cy="5316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700"/>
              <a:buFont typeface="Roboto"/>
              <a:buNone/>
            </a:pPr>
            <a:r>
              <a:rPr lang="en" sz="1700">
                <a:latin typeface="Roboto"/>
                <a:ea typeface="Roboto"/>
                <a:cs typeface="Roboto"/>
                <a:sym typeface="Roboto"/>
              </a:rPr>
              <a:t>Unique data points</a:t>
            </a:r>
            <a:endParaRPr sz="1700">
              <a:latin typeface="Roboto"/>
              <a:ea typeface="Roboto"/>
              <a:cs typeface="Roboto"/>
              <a:sym typeface="Roboto"/>
            </a:endParaRPr>
          </a:p>
        </p:txBody>
      </p:sp>
      <p:sp>
        <p:nvSpPr>
          <p:cNvPr id="297" name="Google Shape;297;p54"/>
          <p:cNvSpPr txBox="1"/>
          <p:nvPr/>
        </p:nvSpPr>
        <p:spPr>
          <a:xfrm>
            <a:off x="4658225" y="3962999"/>
            <a:ext cx="1808700" cy="531600"/>
          </a:xfrm>
          <a:prstGeom prst="rect">
            <a:avLst/>
          </a:prstGeom>
          <a:noFill/>
          <a:ln>
            <a:noFill/>
          </a:ln>
        </p:spPr>
        <p:txBody>
          <a:bodyPr anchorCtr="0" anchor="ctr" bIns="19050" lIns="19050" spcFirstLastPara="1" rIns="19050" wrap="square" tIns="19050">
            <a:noAutofit/>
          </a:bodyPr>
          <a:lstStyle/>
          <a:p>
            <a:pPr indent="0" lvl="0" marL="0" rtl="0" algn="ctr">
              <a:spcBef>
                <a:spcPts val="0"/>
              </a:spcBef>
              <a:spcAft>
                <a:spcPts val="0"/>
              </a:spcAft>
              <a:buClr>
                <a:srgbClr val="000000"/>
              </a:buClr>
              <a:buSzPts val="1700"/>
              <a:buFont typeface="Roboto"/>
              <a:buNone/>
            </a:pPr>
            <a:r>
              <a:rPr lang="en" sz="1700">
                <a:solidFill>
                  <a:srgbClr val="000000"/>
                </a:solidFill>
                <a:latin typeface="Roboto"/>
                <a:ea typeface="Roboto"/>
                <a:cs typeface="Roboto"/>
                <a:sym typeface="Roboto"/>
              </a:rPr>
              <a:t>Daily processed news articles</a:t>
            </a:r>
            <a:endParaRPr sz="1700">
              <a:latin typeface="Roboto"/>
              <a:ea typeface="Roboto"/>
              <a:cs typeface="Roboto"/>
              <a:sym typeface="Roboto"/>
            </a:endParaRPr>
          </a:p>
        </p:txBody>
      </p:sp>
      <p:sp>
        <p:nvSpPr>
          <p:cNvPr id="298" name="Google Shape;298;p54"/>
          <p:cNvSpPr txBox="1"/>
          <p:nvPr/>
        </p:nvSpPr>
        <p:spPr>
          <a:xfrm>
            <a:off x="6639425" y="3962999"/>
            <a:ext cx="1808700" cy="5316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700"/>
              <a:buFont typeface="Roboto"/>
              <a:buNone/>
            </a:pPr>
            <a:r>
              <a:rPr lang="en" sz="1700">
                <a:latin typeface="Roboto"/>
                <a:ea typeface="Roboto"/>
                <a:cs typeface="Roboto"/>
                <a:sym typeface="Roboto"/>
              </a:rPr>
              <a:t>Days to refresh entire DB</a:t>
            </a:r>
            <a:endParaRPr sz="1700">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5"/>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304" name="Google Shape;304;p55"/>
          <p:cNvSpPr txBox="1"/>
          <p:nvPr>
            <p:ph type="ctrTitle"/>
          </p:nvPr>
        </p:nvSpPr>
        <p:spPr>
          <a:xfrm>
            <a:off x="673075" y="268150"/>
            <a:ext cx="40650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Our services</a:t>
            </a:r>
            <a:endParaRPr/>
          </a:p>
        </p:txBody>
      </p:sp>
      <p:sp>
        <p:nvSpPr>
          <p:cNvPr id="305" name="Google Shape;305;p55"/>
          <p:cNvSpPr txBox="1"/>
          <p:nvPr>
            <p:ph idx="1" type="body"/>
          </p:nvPr>
        </p:nvSpPr>
        <p:spPr>
          <a:xfrm>
            <a:off x="673075" y="1389075"/>
            <a:ext cx="2671500" cy="118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400">
                <a:latin typeface="Roboto"/>
                <a:ea typeface="Roboto"/>
                <a:cs typeface="Roboto"/>
                <a:sym typeface="Roboto"/>
              </a:rPr>
              <a:t>[ Describe additional services and up-sell opportunities. ]</a:t>
            </a:r>
            <a:endParaRPr b="1" sz="1400">
              <a:latin typeface="Roboto"/>
              <a:ea typeface="Roboto"/>
              <a:cs typeface="Roboto"/>
              <a:sym typeface="Roboto"/>
            </a:endParaRPr>
          </a:p>
        </p:txBody>
      </p:sp>
      <p:sp>
        <p:nvSpPr>
          <p:cNvPr id="306" name="Google Shape;306;p55"/>
          <p:cNvSpPr txBox="1"/>
          <p:nvPr/>
        </p:nvSpPr>
        <p:spPr>
          <a:xfrm>
            <a:off x="4738076" y="440625"/>
            <a:ext cx="1789500" cy="2904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700"/>
              <a:buFont typeface="Roboto"/>
              <a:buNone/>
            </a:pPr>
            <a:r>
              <a:rPr lang="en" sz="1800">
                <a:solidFill>
                  <a:srgbClr val="FFFFFF"/>
                </a:solidFill>
                <a:latin typeface="Roboto Medium"/>
                <a:ea typeface="Roboto Medium"/>
                <a:cs typeface="Roboto Medium"/>
                <a:sym typeface="Roboto Medium"/>
              </a:rPr>
              <a:t>Onboarding</a:t>
            </a:r>
            <a:endParaRPr sz="1800">
              <a:latin typeface="Roboto Medium"/>
              <a:ea typeface="Roboto Medium"/>
              <a:cs typeface="Roboto Medium"/>
              <a:sym typeface="Roboto Medium"/>
            </a:endParaRPr>
          </a:p>
        </p:txBody>
      </p:sp>
      <p:sp>
        <p:nvSpPr>
          <p:cNvPr id="307" name="Google Shape;307;p55"/>
          <p:cNvSpPr txBox="1"/>
          <p:nvPr/>
        </p:nvSpPr>
        <p:spPr>
          <a:xfrm>
            <a:off x="4738075" y="858825"/>
            <a:ext cx="2571300" cy="17187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Roboto"/>
              <a:buNone/>
            </a:pPr>
            <a:r>
              <a:rPr lang="en" sz="1200">
                <a:solidFill>
                  <a:srgbClr val="FFFFFF"/>
                </a:solidFill>
                <a:latin typeface="Roboto Light"/>
                <a:ea typeface="Roboto Light"/>
                <a:cs typeface="Roboto Light"/>
                <a:sym typeface="Roboto Light"/>
              </a:rPr>
              <a:t>Implementation and training to ensure our customers get up and running with the platform as quickly and smoothly as possible.</a:t>
            </a:r>
            <a:endParaRPr sz="1200">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800"/>
              <a:buFont typeface="Roboto"/>
              <a:buNone/>
            </a:pPr>
            <a:r>
              <a:t/>
            </a:r>
            <a:endParaRPr sz="1200">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800"/>
              <a:buFont typeface="Roboto"/>
              <a:buNone/>
            </a:pPr>
            <a:r>
              <a:rPr lang="en" sz="1200">
                <a:solidFill>
                  <a:srgbClr val="FFFFFF"/>
                </a:solidFill>
                <a:latin typeface="Roboto Light"/>
                <a:ea typeface="Roboto Light"/>
                <a:cs typeface="Roboto Light"/>
                <a:sym typeface="Roboto Light"/>
              </a:rPr>
              <a:t>Split into standard and premium onboarding depending on the complexity of the customer organization’s needs.</a:t>
            </a:r>
            <a:endParaRPr sz="1200">
              <a:solidFill>
                <a:srgbClr val="FFFFFF"/>
              </a:solidFill>
              <a:latin typeface="Roboto Light"/>
              <a:ea typeface="Roboto Light"/>
              <a:cs typeface="Roboto Light"/>
              <a:sym typeface="Roboto Light"/>
            </a:endParaRPr>
          </a:p>
        </p:txBody>
      </p:sp>
      <p:sp>
        <p:nvSpPr>
          <p:cNvPr id="308" name="Google Shape;308;p55"/>
          <p:cNvSpPr txBox="1"/>
          <p:nvPr/>
        </p:nvSpPr>
        <p:spPr>
          <a:xfrm>
            <a:off x="4738075" y="2744150"/>
            <a:ext cx="2571300" cy="2904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700"/>
              <a:buFont typeface="Roboto"/>
              <a:buNone/>
            </a:pPr>
            <a:r>
              <a:rPr lang="en" sz="1800">
                <a:solidFill>
                  <a:srgbClr val="FFFFFF"/>
                </a:solidFill>
                <a:latin typeface="Roboto Medium"/>
                <a:ea typeface="Roboto Medium"/>
                <a:cs typeface="Roboto Medium"/>
                <a:sym typeface="Roboto Medium"/>
              </a:rPr>
              <a:t>Professional services</a:t>
            </a:r>
            <a:endParaRPr sz="1800">
              <a:latin typeface="Roboto Medium"/>
              <a:ea typeface="Roboto Medium"/>
              <a:cs typeface="Roboto Medium"/>
              <a:sym typeface="Roboto Medium"/>
            </a:endParaRPr>
          </a:p>
        </p:txBody>
      </p:sp>
      <p:sp>
        <p:nvSpPr>
          <p:cNvPr id="309" name="Google Shape;309;p55"/>
          <p:cNvSpPr txBox="1"/>
          <p:nvPr/>
        </p:nvSpPr>
        <p:spPr>
          <a:xfrm>
            <a:off x="4738075" y="3177075"/>
            <a:ext cx="2571300" cy="15258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Roboto"/>
              <a:buNone/>
            </a:pPr>
            <a:r>
              <a:rPr lang="en" sz="1200">
                <a:solidFill>
                  <a:srgbClr val="FFFFFF"/>
                </a:solidFill>
                <a:latin typeface="Roboto Light"/>
                <a:ea typeface="Roboto Light"/>
                <a:cs typeface="Roboto Light"/>
                <a:sym typeface="Roboto Light"/>
              </a:rPr>
              <a:t>Additional services for purchase throughout the contract period to get even more out of your product’s experience.</a:t>
            </a:r>
            <a:endParaRPr sz="1200">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800"/>
              <a:buFont typeface="Roboto"/>
              <a:buNone/>
            </a:pPr>
            <a:r>
              <a:t/>
            </a:r>
            <a:endParaRPr sz="1200">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800"/>
              <a:buFont typeface="Roboto"/>
              <a:buNone/>
            </a:pPr>
            <a:r>
              <a:rPr lang="en" sz="1200">
                <a:solidFill>
                  <a:srgbClr val="FFFFFF"/>
                </a:solidFill>
                <a:latin typeface="Roboto Light"/>
                <a:ea typeface="Roboto Light"/>
                <a:cs typeface="Roboto Light"/>
                <a:sym typeface="Roboto Light"/>
              </a:rPr>
              <a:t>These include workshop facilitation, data or technical consultation, and sales training.</a:t>
            </a:r>
            <a:endParaRPr sz="1200">
              <a:solidFill>
                <a:srgbClr val="FFFFFF"/>
              </a:solidFill>
              <a:latin typeface="Roboto Light"/>
              <a:ea typeface="Roboto Light"/>
              <a:cs typeface="Roboto Light"/>
              <a:sym typeface="Roboto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6"/>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315" name="Google Shape;315;p56"/>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Pricing</a:t>
            </a:r>
            <a:endParaRPr/>
          </a:p>
        </p:txBody>
      </p:sp>
      <p:sp>
        <p:nvSpPr>
          <p:cNvPr id="316" name="Google Shape;316;p56"/>
          <p:cNvSpPr txBox="1"/>
          <p:nvPr>
            <p:ph idx="1" type="body"/>
          </p:nvPr>
        </p:nvSpPr>
        <p:spPr>
          <a:xfrm>
            <a:off x="673075" y="1389075"/>
            <a:ext cx="6524700" cy="802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Roboto"/>
                <a:ea typeface="Roboto"/>
                <a:cs typeface="Roboto"/>
                <a:sym typeface="Roboto"/>
              </a:rPr>
              <a:t>[ Include a breakdown of your pricing scheme. ]</a:t>
            </a:r>
            <a:endParaRPr b="1">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2" name="Google Shape;322;p57"/>
          <p:cNvSpPr txBox="1"/>
          <p:nvPr>
            <p:ph type="ctrTitle"/>
          </p:nvPr>
        </p:nvSpPr>
        <p:spPr>
          <a:xfrm>
            <a:off x="528450" y="1329408"/>
            <a:ext cx="3863400" cy="151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Our sales methodology</a:t>
            </a:r>
            <a:endParaRPr/>
          </a:p>
        </p:txBody>
      </p:sp>
      <p:sp>
        <p:nvSpPr>
          <p:cNvPr id="323" name="Google Shape;323;p57"/>
          <p:cNvSpPr txBox="1"/>
          <p:nvPr>
            <p:ph idx="1" type="subTitle"/>
          </p:nvPr>
        </p:nvSpPr>
        <p:spPr>
          <a:xfrm>
            <a:off x="528450" y="2843200"/>
            <a:ext cx="38634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Real-time sales and marketing</a:t>
            </a:r>
            <a:endParaRPr/>
          </a:p>
        </p:txBody>
      </p:sp>
      <p:sp>
        <p:nvSpPr>
          <p:cNvPr id="324" name="Google Shape;324;p57"/>
          <p:cNvSpPr txBox="1"/>
          <p:nvPr/>
        </p:nvSpPr>
        <p:spPr>
          <a:xfrm>
            <a:off x="5249725" y="3681875"/>
            <a:ext cx="3391200" cy="5097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Sales methodology</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Ideal customer profile</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Buyer personas</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Trigger-based sales</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Key performance indicators</a:t>
            </a:r>
            <a:endParaRPr sz="1800">
              <a:solidFill>
                <a:schemeClr val="lt1"/>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chemeClr val="lt1"/>
                </a:solidFill>
                <a:latin typeface="Roboto Medium"/>
                <a:ea typeface="Roboto Medium"/>
                <a:cs typeface="Roboto Medium"/>
                <a:sym typeface="Roboto Medium"/>
              </a:rPr>
              <a:t>Our tech stack</a:t>
            </a:r>
            <a:endParaRPr sz="1800">
              <a:solidFill>
                <a:schemeClr val="lt1"/>
              </a:solidFill>
              <a:latin typeface="Roboto Medium"/>
              <a:ea typeface="Roboto Medium"/>
              <a:cs typeface="Roboto Medium"/>
              <a:sym typeface="Roboto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8"/>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t>‹#›</a:t>
            </a:fld>
            <a:endParaRPr sz="1300">
              <a:latin typeface="Roboto"/>
              <a:ea typeface="Roboto"/>
              <a:cs typeface="Roboto"/>
              <a:sym typeface="Roboto"/>
            </a:endParaRPr>
          </a:p>
        </p:txBody>
      </p:sp>
      <p:sp>
        <p:nvSpPr>
          <p:cNvPr id="330" name="Google Shape;330;p58"/>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Real-time sales and marketing</a:t>
            </a:r>
            <a:endParaRPr/>
          </a:p>
        </p:txBody>
      </p:sp>
      <p:sp>
        <p:nvSpPr>
          <p:cNvPr id="331" name="Google Shape;331;p58"/>
          <p:cNvSpPr txBox="1"/>
          <p:nvPr>
            <p:ph idx="1" type="body"/>
          </p:nvPr>
        </p:nvSpPr>
        <p:spPr>
          <a:xfrm>
            <a:off x="673075" y="2159925"/>
            <a:ext cx="3735600" cy="241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600">
                <a:solidFill>
                  <a:schemeClr val="lt1"/>
                </a:solidFill>
              </a:rPr>
              <a:t>There’s more data out there than ever before—according to Forbes, more than 90% was created in the last two years alone. Yet while some industries already use data to their advantage, not in B2B. Cold calling through random lists and spamming emails without targeting are still seen as viable tactics.</a:t>
            </a:r>
            <a:endParaRPr sz="1600"/>
          </a:p>
        </p:txBody>
      </p:sp>
      <p:sp>
        <p:nvSpPr>
          <p:cNvPr id="332" name="Google Shape;332;p58"/>
          <p:cNvSpPr txBox="1"/>
          <p:nvPr/>
        </p:nvSpPr>
        <p:spPr>
          <a:xfrm>
            <a:off x="4804250" y="2159925"/>
            <a:ext cx="3735600" cy="227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lt1"/>
                </a:solidFill>
                <a:latin typeface="Roboto Light"/>
                <a:ea typeface="Roboto Light"/>
                <a:cs typeface="Roboto Light"/>
                <a:sym typeface="Roboto Light"/>
              </a:rPr>
              <a:t>We believe there’s a better way: One where you carry out personalized conversations at scale, using real-time company information in every customer interaction.</a:t>
            </a:r>
            <a:endParaRPr sz="1600">
              <a:solidFill>
                <a:schemeClr val="lt1"/>
              </a:solidFill>
              <a:latin typeface="Roboto Light"/>
              <a:ea typeface="Roboto Light"/>
              <a:cs typeface="Roboto Light"/>
              <a:sym typeface="Roboto Light"/>
            </a:endParaRPr>
          </a:p>
          <a:p>
            <a:pPr indent="0" lvl="0" marL="0" rtl="0" algn="l">
              <a:lnSpc>
                <a:spcPct val="115000"/>
              </a:lnSpc>
              <a:spcBef>
                <a:spcPts val="1600"/>
              </a:spcBef>
              <a:spcAft>
                <a:spcPts val="1600"/>
              </a:spcAft>
              <a:buNone/>
            </a:pPr>
            <a:r>
              <a:rPr lang="en" sz="1600">
                <a:solidFill>
                  <a:schemeClr val="lt1"/>
                </a:solidFill>
                <a:latin typeface="Roboto Light"/>
                <a:ea typeface="Roboto Light"/>
                <a:cs typeface="Roboto Light"/>
                <a:sym typeface="Roboto Light"/>
              </a:rPr>
              <a:t>This is what we call </a:t>
            </a:r>
            <a:r>
              <a:rPr b="1" i="1" lang="en" sz="1600">
                <a:solidFill>
                  <a:srgbClr val="FFE600"/>
                </a:solidFill>
                <a:latin typeface="Roboto"/>
                <a:ea typeface="Roboto"/>
                <a:cs typeface="Roboto"/>
                <a:sym typeface="Roboto"/>
              </a:rPr>
              <a:t>real-time sales and marketing</a:t>
            </a:r>
            <a:r>
              <a:rPr lang="en" sz="1600">
                <a:solidFill>
                  <a:schemeClr val="lt1"/>
                </a:solidFill>
                <a:latin typeface="Roboto Light"/>
                <a:ea typeface="Roboto Light"/>
                <a:cs typeface="Roboto Light"/>
                <a:sym typeface="Roboto Light"/>
              </a:rPr>
              <a:t>.</a:t>
            </a:r>
            <a:endParaRPr sz="1600">
              <a:solidFill>
                <a:schemeClr val="lt1"/>
              </a:solidFill>
              <a:latin typeface="Roboto Light"/>
              <a:ea typeface="Roboto Light"/>
              <a:cs typeface="Roboto Light"/>
              <a:sym typeface="Roboto Light"/>
            </a:endParaRPr>
          </a:p>
        </p:txBody>
      </p:sp>
      <p:sp>
        <p:nvSpPr>
          <p:cNvPr id="333" name="Google Shape;333;p58"/>
          <p:cNvSpPr txBox="1"/>
          <p:nvPr>
            <p:ph idx="1" type="body"/>
          </p:nvPr>
        </p:nvSpPr>
        <p:spPr>
          <a:xfrm>
            <a:off x="784525" y="1025275"/>
            <a:ext cx="7941600" cy="53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chemeClr val="lt1"/>
                </a:solidFill>
                <a:latin typeface="Roboto"/>
                <a:ea typeface="Roboto"/>
                <a:cs typeface="Roboto"/>
                <a:sym typeface="Roboto"/>
              </a:rPr>
              <a:t>[ At Vainu, this is our methodology for sales. Explain here what makes your approach to sales unique. ] </a:t>
            </a:r>
            <a:endParaRPr b="1">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9"/>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339" name="Google Shape;339;p59"/>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Sales code of ethics</a:t>
            </a:r>
            <a:endParaRPr/>
          </a:p>
        </p:txBody>
      </p:sp>
      <p:sp>
        <p:nvSpPr>
          <p:cNvPr id="340" name="Google Shape;340;p59"/>
          <p:cNvSpPr txBox="1"/>
          <p:nvPr>
            <p:ph idx="1" type="body"/>
          </p:nvPr>
        </p:nvSpPr>
        <p:spPr>
          <a:xfrm>
            <a:off x="673075" y="1389075"/>
            <a:ext cx="38988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latin typeface="Roboto"/>
                <a:ea typeface="Roboto"/>
                <a:cs typeface="Roboto"/>
                <a:sym typeface="Roboto"/>
              </a:rPr>
              <a:t>[ A set of rules to guide us towards the things that matter on the long run.  ]</a:t>
            </a:r>
            <a:endParaRPr b="1" sz="1400">
              <a:latin typeface="Roboto"/>
              <a:ea typeface="Roboto"/>
              <a:cs typeface="Roboto"/>
              <a:sym typeface="Roboto"/>
            </a:endParaRPr>
          </a:p>
          <a:p>
            <a:pPr indent="0" lvl="0" marL="0" rtl="0" algn="l">
              <a:spcBef>
                <a:spcPts val="1600"/>
              </a:spcBef>
              <a:spcAft>
                <a:spcPts val="1600"/>
              </a:spcAft>
              <a:buNone/>
            </a:pPr>
            <a:r>
              <a:rPr lang="en" sz="1400"/>
              <a:t>In addition to looking at the numbers, we also focus on </a:t>
            </a:r>
            <a:r>
              <a:rPr b="1" i="1" lang="en" sz="1400">
                <a:latin typeface="Roboto"/>
                <a:ea typeface="Roboto"/>
                <a:cs typeface="Roboto"/>
                <a:sym typeface="Roboto"/>
              </a:rPr>
              <a:t>doing what’s right</a:t>
            </a:r>
            <a:r>
              <a:rPr lang="en" sz="1400"/>
              <a:t>. In B2B sales, we believe there’s a right way (and a wrong way) of doing things, and so we wrote our own sales code to summarize how we believe things should be done.</a:t>
            </a:r>
            <a:br>
              <a:rPr lang="en" sz="1400"/>
            </a:br>
            <a:br>
              <a:rPr lang="en" sz="1400"/>
            </a:br>
            <a:r>
              <a:rPr lang="en" sz="1400"/>
              <a:t>Read it here </a:t>
            </a:r>
            <a:r>
              <a:rPr b="1" lang="en" sz="1400">
                <a:latin typeface="Roboto"/>
                <a:ea typeface="Roboto"/>
                <a:cs typeface="Roboto"/>
                <a:sym typeface="Roboto"/>
              </a:rPr>
              <a:t>[ Insert link ]</a:t>
            </a:r>
            <a:r>
              <a:rPr lang="en" sz="1400"/>
              <a:t>.</a:t>
            </a:r>
            <a:endParaRPr sz="1400"/>
          </a:p>
        </p:txBody>
      </p:sp>
      <p:sp>
        <p:nvSpPr>
          <p:cNvPr id="341" name="Google Shape;341;p59"/>
          <p:cNvSpPr txBox="1"/>
          <p:nvPr/>
        </p:nvSpPr>
        <p:spPr>
          <a:xfrm>
            <a:off x="5426125" y="1718875"/>
            <a:ext cx="3300900" cy="2453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i="1" lang="en" sz="1800">
                <a:latin typeface="Roboto"/>
                <a:ea typeface="Roboto"/>
                <a:cs typeface="Roboto"/>
                <a:sym typeface="Roboto"/>
              </a:rPr>
              <a:t>“We aim to impress. We’re deliberate in planning how we book a meeting, run a demo, send a proposal and interact with a customer, and it shows in our delivery.”</a:t>
            </a:r>
            <a:endParaRPr b="1" i="1" sz="1800">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60"/>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t>‹#›</a:t>
            </a:fld>
            <a:endParaRPr sz="1300">
              <a:latin typeface="Roboto"/>
              <a:ea typeface="Roboto"/>
              <a:cs typeface="Roboto"/>
              <a:sym typeface="Roboto"/>
            </a:endParaRPr>
          </a:p>
        </p:txBody>
      </p:sp>
      <p:sp>
        <p:nvSpPr>
          <p:cNvPr id="347" name="Google Shape;347;p60"/>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Ideal customer profile (ICP)</a:t>
            </a:r>
            <a:endParaRPr/>
          </a:p>
        </p:txBody>
      </p:sp>
      <p:sp>
        <p:nvSpPr>
          <p:cNvPr id="348" name="Google Shape;348;p60"/>
          <p:cNvSpPr txBox="1"/>
          <p:nvPr>
            <p:ph idx="1" type="body"/>
          </p:nvPr>
        </p:nvSpPr>
        <p:spPr>
          <a:xfrm>
            <a:off x="673075" y="1389075"/>
            <a:ext cx="44070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dk1"/>
                </a:solidFill>
                <a:latin typeface="Roboto"/>
                <a:ea typeface="Roboto"/>
                <a:cs typeface="Roboto"/>
                <a:sym typeface="Roboto"/>
              </a:rPr>
              <a:t>[ A description of a fictitious account. Your dream, perfect-fit customer. ]</a:t>
            </a:r>
            <a:endParaRPr b="1" sz="1600">
              <a:latin typeface="Roboto"/>
              <a:ea typeface="Roboto"/>
              <a:cs typeface="Roboto"/>
              <a:sym typeface="Roboto"/>
            </a:endParaRPr>
          </a:p>
          <a:p>
            <a:pPr indent="0" lvl="0" marL="0" rtl="0" algn="l">
              <a:spcBef>
                <a:spcPts val="1600"/>
              </a:spcBef>
              <a:spcAft>
                <a:spcPts val="0"/>
              </a:spcAft>
              <a:buNone/>
            </a:pPr>
            <a:r>
              <a:rPr lang="en"/>
              <a:t>Over the years, we’ve noticed that our best customers, i.e. the ones who see the most benefit from our platform and stick with us, have a common trait. We’ve decided to only sell to those who fit that criterion.</a:t>
            </a:r>
            <a:endParaRPr/>
          </a:p>
          <a:p>
            <a:pPr indent="0" lvl="0" marL="0" rtl="0" algn="l">
              <a:spcBef>
                <a:spcPts val="1600"/>
              </a:spcBef>
              <a:spcAft>
                <a:spcPts val="1600"/>
              </a:spcAft>
              <a:buNone/>
            </a:pPr>
            <a:r>
              <a:t/>
            </a:r>
            <a:endParaRPr i="1"/>
          </a:p>
        </p:txBody>
      </p:sp>
      <p:pic>
        <p:nvPicPr>
          <p:cNvPr id="349" name="Google Shape;349;p60"/>
          <p:cNvPicPr preferRelativeResize="0"/>
          <p:nvPr/>
        </p:nvPicPr>
        <p:blipFill>
          <a:blip r:embed="rId3">
            <a:alphaModFix/>
          </a:blip>
          <a:stretch>
            <a:fillRect/>
          </a:stretch>
        </p:blipFill>
        <p:spPr>
          <a:xfrm>
            <a:off x="5575075" y="1382100"/>
            <a:ext cx="3568925" cy="237928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43"/>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t>‹#›</a:t>
            </a:fld>
            <a:endParaRPr sz="1300">
              <a:latin typeface="Roboto"/>
              <a:ea typeface="Roboto"/>
              <a:cs typeface="Roboto"/>
              <a:sym typeface="Roboto"/>
            </a:endParaRPr>
          </a:p>
        </p:txBody>
      </p:sp>
      <p:sp>
        <p:nvSpPr>
          <p:cNvPr id="179" name="Google Shape;179;p43"/>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Welcome!</a:t>
            </a:r>
            <a:endParaRPr/>
          </a:p>
        </p:txBody>
      </p:sp>
      <p:pic>
        <p:nvPicPr>
          <p:cNvPr id="180" name="Google Shape;180;p43"/>
          <p:cNvPicPr preferRelativeResize="0"/>
          <p:nvPr/>
        </p:nvPicPr>
        <p:blipFill>
          <a:blip r:embed="rId3">
            <a:alphaModFix/>
          </a:blip>
          <a:stretch>
            <a:fillRect/>
          </a:stretch>
        </p:blipFill>
        <p:spPr>
          <a:xfrm>
            <a:off x="5362725" y="792800"/>
            <a:ext cx="2775902" cy="2775902"/>
          </a:xfrm>
          <a:prstGeom prst="rect">
            <a:avLst/>
          </a:prstGeom>
          <a:noFill/>
          <a:ln>
            <a:noFill/>
          </a:ln>
        </p:spPr>
      </p:pic>
      <p:sp>
        <p:nvSpPr>
          <p:cNvPr id="181" name="Google Shape;181;p43"/>
          <p:cNvSpPr txBox="1"/>
          <p:nvPr/>
        </p:nvSpPr>
        <p:spPr>
          <a:xfrm>
            <a:off x="673075" y="1181050"/>
            <a:ext cx="4075200" cy="475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200">
                <a:solidFill>
                  <a:srgbClr val="FFFFFF"/>
                </a:solidFill>
                <a:latin typeface="Roboto Light"/>
                <a:ea typeface="Roboto Light"/>
                <a:cs typeface="Roboto Light"/>
                <a:sym typeface="Roboto Light"/>
              </a:rPr>
              <a:t>This playbook is here to get you up to speed with working at the fast-paced, well-oiled sales machine that is [ INSERT YOUR COMPANY ]. </a:t>
            </a:r>
            <a:br>
              <a:rPr lang="en" sz="1200">
                <a:solidFill>
                  <a:srgbClr val="FFFFFF"/>
                </a:solidFill>
                <a:latin typeface="Roboto Light"/>
                <a:ea typeface="Roboto Light"/>
                <a:cs typeface="Roboto Light"/>
                <a:sym typeface="Roboto Light"/>
              </a:rPr>
            </a:br>
            <a:br>
              <a:rPr lang="en" sz="1200">
                <a:solidFill>
                  <a:srgbClr val="FFFFFF"/>
                </a:solidFill>
                <a:latin typeface="Roboto Light"/>
                <a:ea typeface="Roboto Light"/>
                <a:cs typeface="Roboto Light"/>
                <a:sym typeface="Roboto Light"/>
              </a:rPr>
            </a:br>
            <a:r>
              <a:rPr lang="en" sz="1200">
                <a:solidFill>
                  <a:srgbClr val="FFFFFF"/>
                </a:solidFill>
                <a:latin typeface="Roboto Light"/>
                <a:ea typeface="Roboto Light"/>
                <a:cs typeface="Roboto Light"/>
                <a:sym typeface="Roboto Light"/>
              </a:rPr>
              <a:t>We’ve covered all relevant topics from company to product to the actual sales and customer success processes, as well as your role and daily life in all of this.</a:t>
            </a:r>
            <a:endParaRPr sz="1200">
              <a:solidFill>
                <a:srgbClr val="FFFFFF"/>
              </a:solidFill>
              <a:latin typeface="Roboto Light"/>
              <a:ea typeface="Roboto Light"/>
              <a:cs typeface="Roboto Light"/>
              <a:sym typeface="Roboto Light"/>
            </a:endParaRPr>
          </a:p>
          <a:p>
            <a:pPr indent="0" lvl="0" marL="0" rtl="0" algn="l">
              <a:lnSpc>
                <a:spcPct val="150000"/>
              </a:lnSpc>
              <a:spcBef>
                <a:spcPts val="0"/>
              </a:spcBef>
              <a:spcAft>
                <a:spcPts val="0"/>
              </a:spcAft>
              <a:buClr>
                <a:schemeClr val="dk1"/>
              </a:buClr>
              <a:buSzPts val="1100"/>
              <a:buFont typeface="Arial"/>
              <a:buNone/>
            </a:pPr>
            <a:r>
              <a:t/>
            </a:r>
            <a:endParaRPr sz="1200">
              <a:solidFill>
                <a:srgbClr val="FFFFFF"/>
              </a:solidFill>
              <a:latin typeface="Roboto Light"/>
              <a:ea typeface="Roboto Light"/>
              <a:cs typeface="Roboto Light"/>
              <a:sym typeface="Roboto Light"/>
            </a:endParaRPr>
          </a:p>
          <a:p>
            <a:pPr indent="0" lvl="0" marL="0" rtl="0" algn="l">
              <a:lnSpc>
                <a:spcPct val="150000"/>
              </a:lnSpc>
              <a:spcBef>
                <a:spcPts val="0"/>
              </a:spcBef>
              <a:spcAft>
                <a:spcPts val="0"/>
              </a:spcAft>
              <a:buNone/>
            </a:pPr>
            <a:r>
              <a:rPr lang="en" sz="1200">
                <a:solidFill>
                  <a:srgbClr val="FFFFFF"/>
                </a:solidFill>
                <a:latin typeface="Roboto Light"/>
                <a:ea typeface="Roboto Light"/>
                <a:cs typeface="Roboto Light"/>
                <a:sym typeface="Roboto Light"/>
              </a:rPr>
              <a:t>This is not a set of rules, but rather a collection of tips, tricks, and lessons we’ve learned the hard way during our journey at the company. Take them with a grain of salt and make them your own—it’s the end result that matters.</a:t>
            </a:r>
            <a:endParaRPr sz="1200">
              <a:solidFill>
                <a:srgbClr val="FFFFFF"/>
              </a:solidFill>
              <a:latin typeface="Roboto Light"/>
              <a:ea typeface="Roboto Light"/>
              <a:cs typeface="Roboto Light"/>
              <a:sym typeface="Roboto Light"/>
            </a:endParaRPr>
          </a:p>
        </p:txBody>
      </p:sp>
      <p:sp>
        <p:nvSpPr>
          <p:cNvPr id="182" name="Google Shape;182;p43"/>
          <p:cNvSpPr txBox="1"/>
          <p:nvPr/>
        </p:nvSpPr>
        <p:spPr>
          <a:xfrm>
            <a:off x="5820375" y="3875200"/>
            <a:ext cx="1860600" cy="47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Mikko Honkanen</a:t>
            </a:r>
            <a:br>
              <a:rPr lang="en" sz="1600">
                <a:solidFill>
                  <a:srgbClr val="FFFFFF"/>
                </a:solidFill>
                <a:latin typeface="Roboto Light"/>
                <a:ea typeface="Roboto Light"/>
                <a:cs typeface="Roboto Light"/>
                <a:sym typeface="Roboto Light"/>
              </a:rPr>
            </a:br>
            <a:r>
              <a:rPr lang="en" sz="1600">
                <a:solidFill>
                  <a:srgbClr val="FFFFFF"/>
                </a:solidFill>
                <a:latin typeface="Roboto Light"/>
                <a:ea typeface="Roboto Light"/>
                <a:cs typeface="Roboto Light"/>
                <a:sym typeface="Roboto Light"/>
              </a:rPr>
              <a:t>CEO, Co-founder</a:t>
            </a:r>
            <a:endParaRPr sz="1600">
              <a:solidFill>
                <a:srgbClr val="FFFFFF"/>
              </a:solidFill>
              <a:latin typeface="Roboto Light"/>
              <a:ea typeface="Roboto Light"/>
              <a:cs typeface="Roboto Light"/>
              <a:sym typeface="Robot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61"/>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355" name="Google Shape;355;p61"/>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Buyer personas</a:t>
            </a:r>
            <a:endParaRPr/>
          </a:p>
        </p:txBody>
      </p:sp>
      <p:sp>
        <p:nvSpPr>
          <p:cNvPr id="356" name="Google Shape;356;p61"/>
          <p:cNvSpPr txBox="1"/>
          <p:nvPr>
            <p:ph idx="1" type="body"/>
          </p:nvPr>
        </p:nvSpPr>
        <p:spPr>
          <a:xfrm>
            <a:off x="673075" y="1262400"/>
            <a:ext cx="7427100" cy="77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dk1"/>
                </a:solidFill>
                <a:latin typeface="Roboto"/>
                <a:ea typeface="Roboto"/>
                <a:cs typeface="Roboto"/>
                <a:sym typeface="Roboto"/>
              </a:rPr>
              <a:t>[ A detailed analysis of the people who buy from you. ]</a:t>
            </a:r>
            <a:endParaRPr b="1" sz="1600">
              <a:latin typeface="Roboto"/>
              <a:ea typeface="Roboto"/>
              <a:cs typeface="Roboto"/>
              <a:sym typeface="Roboto"/>
            </a:endParaRPr>
          </a:p>
          <a:p>
            <a:pPr indent="0" lvl="0" marL="0" rtl="0" algn="l">
              <a:spcBef>
                <a:spcPts val="1600"/>
              </a:spcBef>
              <a:spcAft>
                <a:spcPts val="1600"/>
              </a:spcAft>
              <a:buNone/>
            </a:pPr>
            <a:r>
              <a:rPr lang="en"/>
              <a:t>Within our ICP, we’ve identified these ideal buyer personas: people whose needs our solutions best solve.</a:t>
            </a:r>
            <a:endParaRPr/>
          </a:p>
        </p:txBody>
      </p:sp>
      <p:pic>
        <p:nvPicPr>
          <p:cNvPr id="357" name="Google Shape;357;p61"/>
          <p:cNvPicPr preferRelativeResize="0"/>
          <p:nvPr/>
        </p:nvPicPr>
        <p:blipFill>
          <a:blip r:embed="rId3">
            <a:alphaModFix/>
          </a:blip>
          <a:stretch>
            <a:fillRect/>
          </a:stretch>
        </p:blipFill>
        <p:spPr>
          <a:xfrm>
            <a:off x="6127613" y="2646229"/>
            <a:ext cx="1494522" cy="1494522"/>
          </a:xfrm>
          <a:prstGeom prst="rect">
            <a:avLst/>
          </a:prstGeom>
          <a:noFill/>
          <a:ln>
            <a:noFill/>
          </a:ln>
        </p:spPr>
      </p:pic>
      <p:pic>
        <p:nvPicPr>
          <p:cNvPr id="358" name="Google Shape;358;p61"/>
          <p:cNvPicPr preferRelativeResize="0"/>
          <p:nvPr/>
        </p:nvPicPr>
        <p:blipFill>
          <a:blip r:embed="rId4">
            <a:alphaModFix/>
          </a:blip>
          <a:stretch>
            <a:fillRect/>
          </a:stretch>
        </p:blipFill>
        <p:spPr>
          <a:xfrm>
            <a:off x="3824730" y="2646241"/>
            <a:ext cx="1494523" cy="1494507"/>
          </a:xfrm>
          <a:prstGeom prst="rect">
            <a:avLst/>
          </a:prstGeom>
          <a:noFill/>
          <a:ln>
            <a:noFill/>
          </a:ln>
        </p:spPr>
      </p:pic>
      <p:pic>
        <p:nvPicPr>
          <p:cNvPr id="359" name="Google Shape;359;p61"/>
          <p:cNvPicPr preferRelativeResize="0"/>
          <p:nvPr/>
        </p:nvPicPr>
        <p:blipFill>
          <a:blip r:embed="rId5">
            <a:alphaModFix/>
          </a:blip>
          <a:stretch>
            <a:fillRect/>
          </a:stretch>
        </p:blipFill>
        <p:spPr>
          <a:xfrm>
            <a:off x="1521862" y="2646229"/>
            <a:ext cx="1494528" cy="1494528"/>
          </a:xfrm>
          <a:prstGeom prst="rect">
            <a:avLst/>
          </a:prstGeom>
          <a:noFill/>
          <a:ln>
            <a:noFill/>
          </a:ln>
        </p:spPr>
      </p:pic>
      <p:sp>
        <p:nvSpPr>
          <p:cNvPr id="360" name="Google Shape;360;p61"/>
          <p:cNvSpPr txBox="1"/>
          <p:nvPr/>
        </p:nvSpPr>
        <p:spPr>
          <a:xfrm>
            <a:off x="1325926" y="4300491"/>
            <a:ext cx="1886400" cy="290400"/>
          </a:xfrm>
          <a:prstGeom prst="rect">
            <a:avLst/>
          </a:prstGeom>
          <a:noFill/>
          <a:ln>
            <a:noFill/>
          </a:ln>
        </p:spPr>
        <p:txBody>
          <a:bodyPr anchorCtr="0" anchor="ctr" bIns="19050" lIns="19050" spcFirstLastPara="1" rIns="19050" wrap="square" tIns="19050">
            <a:noAutofit/>
          </a:bodyPr>
          <a:lstStyle/>
          <a:p>
            <a:pPr indent="0" lvl="0" marL="0" rtl="0" algn="ctr">
              <a:spcBef>
                <a:spcPts val="0"/>
              </a:spcBef>
              <a:spcAft>
                <a:spcPts val="0"/>
              </a:spcAft>
              <a:buClr>
                <a:schemeClr val="lt1"/>
              </a:buClr>
              <a:buSzPts val="1700"/>
              <a:buFont typeface="Roboto"/>
              <a:buNone/>
            </a:pPr>
            <a:r>
              <a:rPr lang="en" sz="1800">
                <a:latin typeface="Roboto Medium"/>
                <a:ea typeface="Roboto Medium"/>
                <a:cs typeface="Roboto Medium"/>
                <a:sym typeface="Roboto Medium"/>
              </a:rPr>
              <a:t>Buyer persona 1</a:t>
            </a:r>
            <a:endParaRPr sz="1800">
              <a:latin typeface="Roboto Medium"/>
              <a:ea typeface="Roboto Medium"/>
              <a:cs typeface="Roboto Medium"/>
              <a:sym typeface="Roboto Medium"/>
            </a:endParaRPr>
          </a:p>
        </p:txBody>
      </p:sp>
      <p:sp>
        <p:nvSpPr>
          <p:cNvPr id="361" name="Google Shape;361;p61"/>
          <p:cNvSpPr txBox="1"/>
          <p:nvPr/>
        </p:nvSpPr>
        <p:spPr>
          <a:xfrm>
            <a:off x="3628801" y="4300491"/>
            <a:ext cx="1886400" cy="290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chemeClr val="lt1"/>
              </a:buClr>
              <a:buSzPts val="1700"/>
              <a:buFont typeface="Roboto"/>
              <a:buNone/>
            </a:pPr>
            <a:r>
              <a:rPr lang="en" sz="1800">
                <a:latin typeface="Roboto Medium"/>
                <a:ea typeface="Roboto Medium"/>
                <a:cs typeface="Roboto Medium"/>
                <a:sym typeface="Roboto Medium"/>
              </a:rPr>
              <a:t>Buyer persona 2</a:t>
            </a:r>
            <a:endParaRPr sz="1800">
              <a:latin typeface="Roboto Medium"/>
              <a:ea typeface="Roboto Medium"/>
              <a:cs typeface="Roboto Medium"/>
              <a:sym typeface="Roboto Medium"/>
            </a:endParaRPr>
          </a:p>
        </p:txBody>
      </p:sp>
      <p:sp>
        <p:nvSpPr>
          <p:cNvPr id="362" name="Google Shape;362;p61"/>
          <p:cNvSpPr txBox="1"/>
          <p:nvPr/>
        </p:nvSpPr>
        <p:spPr>
          <a:xfrm>
            <a:off x="5931676" y="4300491"/>
            <a:ext cx="1886400" cy="290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chemeClr val="lt1"/>
              </a:buClr>
              <a:buSzPts val="1700"/>
              <a:buFont typeface="Roboto"/>
              <a:buNone/>
            </a:pPr>
            <a:r>
              <a:rPr lang="en" sz="1800">
                <a:latin typeface="Roboto Medium"/>
                <a:ea typeface="Roboto Medium"/>
                <a:cs typeface="Roboto Medium"/>
                <a:sym typeface="Roboto Medium"/>
              </a:rPr>
              <a:t>Buyer persona 3</a:t>
            </a:r>
            <a:endParaRPr sz="1800">
              <a:latin typeface="Roboto Medium"/>
              <a:ea typeface="Roboto Medium"/>
              <a:cs typeface="Roboto Medium"/>
              <a:sym typeface="Roboto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62"/>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368" name="Google Shape;368;p62"/>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Persona: </a:t>
            </a:r>
            <a:endParaRPr/>
          </a:p>
        </p:txBody>
      </p:sp>
      <p:pic>
        <p:nvPicPr>
          <p:cNvPr id="369" name="Google Shape;369;p62"/>
          <p:cNvPicPr preferRelativeResize="0"/>
          <p:nvPr/>
        </p:nvPicPr>
        <p:blipFill>
          <a:blip r:embed="rId3">
            <a:alphaModFix/>
          </a:blip>
          <a:stretch>
            <a:fillRect/>
          </a:stretch>
        </p:blipFill>
        <p:spPr>
          <a:xfrm>
            <a:off x="673071" y="1549204"/>
            <a:ext cx="1944684" cy="1944653"/>
          </a:xfrm>
          <a:prstGeom prst="rect">
            <a:avLst/>
          </a:prstGeom>
          <a:noFill/>
          <a:ln>
            <a:noFill/>
          </a:ln>
        </p:spPr>
      </p:pic>
      <p:sp>
        <p:nvSpPr>
          <p:cNvPr id="370" name="Google Shape;370;p62"/>
          <p:cNvSpPr txBox="1"/>
          <p:nvPr/>
        </p:nvSpPr>
        <p:spPr>
          <a:xfrm>
            <a:off x="702200" y="3729550"/>
            <a:ext cx="1886400" cy="610800"/>
          </a:xfrm>
          <a:prstGeom prst="rect">
            <a:avLst/>
          </a:prstGeom>
          <a:noFill/>
          <a:ln>
            <a:noFill/>
          </a:ln>
        </p:spPr>
        <p:txBody>
          <a:bodyPr anchorCtr="0" anchor="ctr" bIns="19050" lIns="19050" spcFirstLastPara="1" rIns="19050" wrap="square" tIns="19050">
            <a:noAutofit/>
          </a:bodyPr>
          <a:lstStyle/>
          <a:p>
            <a:pPr indent="0" lvl="0" marL="0" rtl="0" algn="ctr">
              <a:spcBef>
                <a:spcPts val="0"/>
              </a:spcBef>
              <a:spcAft>
                <a:spcPts val="0"/>
              </a:spcAft>
              <a:buClr>
                <a:schemeClr val="lt1"/>
              </a:buClr>
              <a:buSzPts val="1700"/>
              <a:buFont typeface="Roboto"/>
              <a:buNone/>
            </a:pPr>
            <a:r>
              <a:rPr lang="en" sz="1800">
                <a:latin typeface="Roboto Light"/>
                <a:ea typeface="Roboto Light"/>
                <a:cs typeface="Roboto Light"/>
                <a:sym typeface="Roboto Light"/>
              </a:rPr>
              <a:t>Sales Director, </a:t>
            </a:r>
            <a:br>
              <a:rPr lang="en" sz="1800">
                <a:latin typeface="Roboto Light"/>
                <a:ea typeface="Roboto Light"/>
                <a:cs typeface="Roboto Light"/>
                <a:sym typeface="Roboto Light"/>
              </a:rPr>
            </a:br>
            <a:r>
              <a:rPr lang="en" sz="1800">
                <a:latin typeface="Roboto Light"/>
                <a:ea typeface="Roboto Light"/>
                <a:cs typeface="Roboto Light"/>
                <a:sym typeface="Roboto Light"/>
              </a:rPr>
              <a:t>VP of Sales</a:t>
            </a:r>
            <a:endParaRPr sz="1800">
              <a:latin typeface="Roboto Light"/>
              <a:ea typeface="Roboto Light"/>
              <a:cs typeface="Roboto Light"/>
              <a:sym typeface="Roboto Light"/>
            </a:endParaRPr>
          </a:p>
        </p:txBody>
      </p:sp>
      <p:sp>
        <p:nvSpPr>
          <p:cNvPr id="371" name="Google Shape;371;p62"/>
          <p:cNvSpPr txBox="1"/>
          <p:nvPr/>
        </p:nvSpPr>
        <p:spPr>
          <a:xfrm>
            <a:off x="3266975" y="1215925"/>
            <a:ext cx="5618400" cy="32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Roboto Medium"/>
                <a:ea typeface="Roboto Medium"/>
                <a:cs typeface="Roboto Medium"/>
                <a:sym typeface="Roboto Medium"/>
              </a:rPr>
              <a:t>Persona:</a:t>
            </a:r>
            <a:r>
              <a:rPr b="1" lang="en" sz="1800">
                <a:latin typeface="Roboto"/>
                <a:ea typeface="Roboto"/>
                <a:cs typeface="Roboto"/>
                <a:sym typeface="Roboto"/>
              </a:rPr>
              <a:t>			</a:t>
            </a:r>
            <a:r>
              <a:rPr lang="en" sz="1800">
                <a:latin typeface="Roboto Light"/>
                <a:ea typeface="Roboto Light"/>
                <a:cs typeface="Roboto Light"/>
                <a:sym typeface="Roboto Light"/>
              </a:rPr>
              <a:t>SMB to Mid-market,</a:t>
            </a:r>
            <a:endParaRPr sz="1800">
              <a:latin typeface="Roboto Light"/>
              <a:ea typeface="Roboto Light"/>
              <a:cs typeface="Roboto Light"/>
              <a:sym typeface="Roboto Light"/>
            </a:endParaRPr>
          </a:p>
          <a:p>
            <a:pPr indent="0" lvl="0" marL="1828800" rtl="0" algn="l">
              <a:spcBef>
                <a:spcPts val="0"/>
              </a:spcBef>
              <a:spcAft>
                <a:spcPts val="0"/>
              </a:spcAft>
              <a:buNone/>
            </a:pPr>
            <a:r>
              <a:rPr lang="en" sz="1800">
                <a:latin typeface="Roboto Light"/>
                <a:ea typeface="Roboto Light"/>
                <a:cs typeface="Roboto Light"/>
                <a:sym typeface="Roboto Light"/>
              </a:rPr>
              <a:t>reports to the CEO</a:t>
            </a:r>
            <a:endParaRPr sz="1800">
              <a:latin typeface="Roboto Light"/>
              <a:ea typeface="Roboto Light"/>
              <a:cs typeface="Roboto Light"/>
              <a:sym typeface="Roboto Light"/>
            </a:endParaRPr>
          </a:p>
          <a:p>
            <a:pPr indent="0" lvl="0" marL="1828800" rtl="0" algn="l">
              <a:spcBef>
                <a:spcPts val="0"/>
              </a:spcBef>
              <a:spcAft>
                <a:spcPts val="0"/>
              </a:spcAft>
              <a:buNone/>
            </a:pPr>
            <a:r>
              <a:t/>
            </a:r>
            <a:endParaRPr sz="1800">
              <a:latin typeface="Roboto Light"/>
              <a:ea typeface="Roboto Light"/>
              <a:cs typeface="Roboto Light"/>
              <a:sym typeface="Roboto Light"/>
            </a:endParaRPr>
          </a:p>
          <a:p>
            <a:pPr indent="0" lvl="0" marL="0" rtl="0" algn="l">
              <a:spcBef>
                <a:spcPts val="0"/>
              </a:spcBef>
              <a:spcAft>
                <a:spcPts val="0"/>
              </a:spcAft>
              <a:buNone/>
            </a:pPr>
            <a:r>
              <a:rPr lang="en" sz="1800">
                <a:solidFill>
                  <a:schemeClr val="dk1"/>
                </a:solidFill>
                <a:latin typeface="Roboto Medium"/>
                <a:ea typeface="Roboto Medium"/>
                <a:cs typeface="Roboto Medium"/>
                <a:sym typeface="Roboto Medium"/>
              </a:rPr>
              <a:t>Goals:</a:t>
            </a:r>
            <a:r>
              <a:rPr b="1" lang="en" sz="1800">
                <a:solidFill>
                  <a:schemeClr val="dk1"/>
                </a:solidFill>
                <a:latin typeface="Roboto"/>
                <a:ea typeface="Roboto"/>
                <a:cs typeface="Roboto"/>
                <a:sym typeface="Roboto"/>
              </a:rPr>
              <a:t>			</a:t>
            </a:r>
            <a:r>
              <a:rPr lang="en" sz="1800">
                <a:solidFill>
                  <a:schemeClr val="dk1"/>
                </a:solidFill>
                <a:latin typeface="Roboto Light"/>
                <a:ea typeface="Roboto Light"/>
                <a:cs typeface="Roboto Light"/>
                <a:sym typeface="Roboto Light"/>
              </a:rPr>
              <a:t>Increase sales, prevent churn,</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rPr lang="en" sz="1800">
                <a:solidFill>
                  <a:schemeClr val="dk1"/>
                </a:solidFill>
                <a:latin typeface="Roboto Light"/>
                <a:ea typeface="Roboto Light"/>
                <a:cs typeface="Roboto Light"/>
                <a:sym typeface="Roboto Light"/>
              </a:rPr>
              <a:t>				manage the sales team</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en" sz="1800">
                <a:solidFill>
                  <a:schemeClr val="dk1"/>
                </a:solidFill>
                <a:latin typeface="Roboto Medium"/>
                <a:ea typeface="Roboto Medium"/>
                <a:cs typeface="Roboto Medium"/>
                <a:sym typeface="Roboto Medium"/>
              </a:rPr>
              <a:t>Challenges:</a:t>
            </a:r>
            <a:r>
              <a:rPr b="1" lang="en" sz="1800">
                <a:solidFill>
                  <a:schemeClr val="dk1"/>
                </a:solidFill>
                <a:latin typeface="Roboto"/>
                <a:ea typeface="Roboto"/>
                <a:cs typeface="Roboto"/>
                <a:sym typeface="Roboto"/>
              </a:rPr>
              <a:t>		</a:t>
            </a:r>
            <a:r>
              <a:rPr lang="en" sz="1800">
                <a:solidFill>
                  <a:schemeClr val="dk1"/>
                </a:solidFill>
                <a:latin typeface="Roboto Light"/>
                <a:ea typeface="Roboto Light"/>
                <a:cs typeface="Roboto Light"/>
                <a:sym typeface="Roboto Light"/>
              </a:rPr>
              <a:t>Motivate the sales team, find </a:t>
            </a:r>
            <a:br>
              <a:rPr lang="en" sz="1800">
                <a:solidFill>
                  <a:schemeClr val="dk1"/>
                </a:solidFill>
                <a:latin typeface="Roboto Light"/>
                <a:ea typeface="Roboto Light"/>
                <a:cs typeface="Roboto Light"/>
                <a:sym typeface="Roboto Light"/>
              </a:rPr>
            </a:br>
            <a:r>
              <a:rPr lang="en" sz="1800">
                <a:solidFill>
                  <a:schemeClr val="dk1"/>
                </a:solidFill>
                <a:latin typeface="Roboto Light"/>
                <a:ea typeface="Roboto Light"/>
                <a:cs typeface="Roboto Light"/>
                <a:sym typeface="Roboto Light"/>
              </a:rPr>
              <a:t>				leads, speed up the sales cycle</a:t>
            </a:r>
            <a:endParaRPr sz="1800">
              <a:solidFill>
                <a:schemeClr val="dk1"/>
              </a:solidFill>
              <a:latin typeface="Roboto Light"/>
              <a:ea typeface="Roboto Light"/>
              <a:cs typeface="Roboto Light"/>
              <a:sym typeface="Roboto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63"/>
          <p:cNvPicPr preferRelativeResize="0"/>
          <p:nvPr/>
        </p:nvPicPr>
        <p:blipFill>
          <a:blip r:embed="rId3">
            <a:alphaModFix/>
          </a:blip>
          <a:stretch>
            <a:fillRect/>
          </a:stretch>
        </p:blipFill>
        <p:spPr>
          <a:xfrm>
            <a:off x="673065" y="1549200"/>
            <a:ext cx="1944674" cy="1944641"/>
          </a:xfrm>
          <a:prstGeom prst="rect">
            <a:avLst/>
          </a:prstGeom>
          <a:noFill/>
          <a:ln>
            <a:noFill/>
          </a:ln>
        </p:spPr>
      </p:pic>
      <p:sp>
        <p:nvSpPr>
          <p:cNvPr id="377" name="Google Shape;377;p63"/>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378" name="Google Shape;378;p63"/>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Persona: Marketing Lead</a:t>
            </a:r>
            <a:endParaRPr/>
          </a:p>
        </p:txBody>
      </p:sp>
      <p:sp>
        <p:nvSpPr>
          <p:cNvPr id="379" name="Google Shape;379;p63"/>
          <p:cNvSpPr txBox="1"/>
          <p:nvPr/>
        </p:nvSpPr>
        <p:spPr>
          <a:xfrm>
            <a:off x="702200" y="3729550"/>
            <a:ext cx="1886400" cy="610800"/>
          </a:xfrm>
          <a:prstGeom prst="rect">
            <a:avLst/>
          </a:prstGeom>
          <a:noFill/>
          <a:ln>
            <a:noFill/>
          </a:ln>
        </p:spPr>
        <p:txBody>
          <a:bodyPr anchorCtr="0" anchor="ctr" bIns="19050" lIns="19050" spcFirstLastPara="1" rIns="19050" wrap="square" tIns="19050">
            <a:noAutofit/>
          </a:bodyPr>
          <a:lstStyle/>
          <a:p>
            <a:pPr indent="0" lvl="0" marL="0" rtl="0" algn="ctr">
              <a:spcBef>
                <a:spcPts val="0"/>
              </a:spcBef>
              <a:spcAft>
                <a:spcPts val="0"/>
              </a:spcAft>
              <a:buClr>
                <a:schemeClr val="lt1"/>
              </a:buClr>
              <a:buSzPts val="1700"/>
              <a:buFont typeface="Roboto"/>
              <a:buNone/>
            </a:pPr>
            <a:r>
              <a:rPr lang="en" sz="1800">
                <a:latin typeface="Roboto Light"/>
                <a:ea typeface="Roboto Light"/>
                <a:cs typeface="Roboto Light"/>
                <a:sym typeface="Roboto Light"/>
              </a:rPr>
              <a:t>Chief Marketing Officer, CRO</a:t>
            </a:r>
            <a:endParaRPr sz="1800">
              <a:latin typeface="Roboto Light"/>
              <a:ea typeface="Roboto Light"/>
              <a:cs typeface="Roboto Light"/>
              <a:sym typeface="Roboto Light"/>
            </a:endParaRPr>
          </a:p>
        </p:txBody>
      </p:sp>
      <p:sp>
        <p:nvSpPr>
          <p:cNvPr id="380" name="Google Shape;380;p63"/>
          <p:cNvSpPr txBox="1"/>
          <p:nvPr/>
        </p:nvSpPr>
        <p:spPr>
          <a:xfrm>
            <a:off x="3266975" y="1215925"/>
            <a:ext cx="5618400" cy="32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Roboto Medium"/>
                <a:ea typeface="Roboto Medium"/>
                <a:cs typeface="Roboto Medium"/>
                <a:sym typeface="Roboto Medium"/>
              </a:rPr>
              <a:t>Persona:</a:t>
            </a:r>
            <a:r>
              <a:rPr b="1" lang="en" sz="1800">
                <a:latin typeface="Roboto"/>
                <a:ea typeface="Roboto"/>
                <a:cs typeface="Roboto"/>
                <a:sym typeface="Roboto"/>
              </a:rPr>
              <a:t>			</a:t>
            </a:r>
            <a:r>
              <a:rPr lang="en" sz="1800">
                <a:latin typeface="Roboto Light"/>
                <a:ea typeface="Roboto Light"/>
                <a:cs typeface="Roboto Light"/>
                <a:sym typeface="Roboto Light"/>
              </a:rPr>
              <a:t>Mid-market to enterprise,</a:t>
            </a:r>
            <a:endParaRPr sz="1800">
              <a:latin typeface="Roboto Light"/>
              <a:ea typeface="Roboto Light"/>
              <a:cs typeface="Roboto Light"/>
              <a:sym typeface="Roboto Light"/>
            </a:endParaRPr>
          </a:p>
          <a:p>
            <a:pPr indent="0" lvl="0" marL="1828800" rtl="0" algn="l">
              <a:spcBef>
                <a:spcPts val="0"/>
              </a:spcBef>
              <a:spcAft>
                <a:spcPts val="0"/>
              </a:spcAft>
              <a:buNone/>
            </a:pPr>
            <a:r>
              <a:rPr lang="en" sz="1800">
                <a:latin typeface="Roboto Light"/>
                <a:ea typeface="Roboto Light"/>
                <a:cs typeface="Roboto Light"/>
                <a:sym typeface="Roboto Light"/>
              </a:rPr>
              <a:t>Part of the executive team</a:t>
            </a:r>
            <a:endParaRPr sz="1800">
              <a:latin typeface="Roboto Light"/>
              <a:ea typeface="Roboto Light"/>
              <a:cs typeface="Roboto Light"/>
              <a:sym typeface="Roboto Light"/>
            </a:endParaRPr>
          </a:p>
          <a:p>
            <a:pPr indent="0" lvl="0" marL="1828800" rtl="0" algn="l">
              <a:spcBef>
                <a:spcPts val="0"/>
              </a:spcBef>
              <a:spcAft>
                <a:spcPts val="0"/>
              </a:spcAft>
              <a:buNone/>
            </a:pPr>
            <a:r>
              <a:t/>
            </a:r>
            <a:endParaRPr sz="1800">
              <a:latin typeface="Roboto Light"/>
              <a:ea typeface="Roboto Light"/>
              <a:cs typeface="Roboto Light"/>
              <a:sym typeface="Roboto Light"/>
            </a:endParaRPr>
          </a:p>
          <a:p>
            <a:pPr indent="0" lvl="0" marL="0" rtl="0" algn="l">
              <a:spcBef>
                <a:spcPts val="0"/>
              </a:spcBef>
              <a:spcAft>
                <a:spcPts val="0"/>
              </a:spcAft>
              <a:buNone/>
            </a:pPr>
            <a:r>
              <a:rPr lang="en" sz="1800">
                <a:solidFill>
                  <a:schemeClr val="dk1"/>
                </a:solidFill>
                <a:latin typeface="Roboto Medium"/>
                <a:ea typeface="Roboto Medium"/>
                <a:cs typeface="Roboto Medium"/>
                <a:sym typeface="Roboto Medium"/>
              </a:rPr>
              <a:t>Goals:</a:t>
            </a:r>
            <a:r>
              <a:rPr b="1" lang="en" sz="1800">
                <a:solidFill>
                  <a:schemeClr val="dk1"/>
                </a:solidFill>
                <a:latin typeface="Roboto"/>
                <a:ea typeface="Roboto"/>
                <a:cs typeface="Roboto"/>
                <a:sym typeface="Roboto"/>
              </a:rPr>
              <a:t>			</a:t>
            </a:r>
            <a:r>
              <a:rPr lang="en" sz="1800">
                <a:solidFill>
                  <a:schemeClr val="dk1"/>
                </a:solidFill>
                <a:latin typeface="Roboto Light"/>
                <a:ea typeface="Roboto Light"/>
                <a:cs typeface="Roboto Light"/>
                <a:sym typeface="Roboto Light"/>
              </a:rPr>
              <a:t>Deliver highly converting leads </a:t>
            </a:r>
            <a:endParaRPr sz="1800">
              <a:solidFill>
                <a:schemeClr val="dk1"/>
              </a:solidFill>
              <a:latin typeface="Roboto Light"/>
              <a:ea typeface="Roboto Light"/>
              <a:cs typeface="Roboto Light"/>
              <a:sym typeface="Roboto Light"/>
            </a:endParaRPr>
          </a:p>
          <a:p>
            <a:pPr indent="457200" lvl="0" marL="1371600" rtl="0" algn="l">
              <a:spcBef>
                <a:spcPts val="0"/>
              </a:spcBef>
              <a:spcAft>
                <a:spcPts val="0"/>
              </a:spcAft>
              <a:buNone/>
            </a:pPr>
            <a:r>
              <a:rPr lang="en" sz="1800">
                <a:solidFill>
                  <a:schemeClr val="dk1"/>
                </a:solidFill>
                <a:latin typeface="Roboto Light"/>
                <a:ea typeface="Roboto Light"/>
                <a:cs typeface="Roboto Light"/>
                <a:sym typeface="Roboto Light"/>
              </a:rPr>
              <a:t>to the sales team</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rPr lang="en" sz="1800">
                <a:solidFill>
                  <a:schemeClr val="dk1"/>
                </a:solidFill>
                <a:latin typeface="Roboto Medium"/>
                <a:ea typeface="Roboto Medium"/>
                <a:cs typeface="Roboto Medium"/>
                <a:sym typeface="Roboto Medium"/>
              </a:rPr>
              <a:t>Challenges:	</a:t>
            </a:r>
            <a:r>
              <a:rPr b="1" lang="en" sz="1800">
                <a:solidFill>
                  <a:schemeClr val="dk1"/>
                </a:solidFill>
                <a:latin typeface="Roboto"/>
                <a:ea typeface="Roboto"/>
                <a:cs typeface="Roboto"/>
                <a:sym typeface="Roboto"/>
              </a:rPr>
              <a:t>	</a:t>
            </a:r>
            <a:r>
              <a:rPr lang="en" sz="1800">
                <a:solidFill>
                  <a:schemeClr val="dk1"/>
                </a:solidFill>
                <a:latin typeface="Roboto Light"/>
                <a:ea typeface="Roboto Light"/>
                <a:cs typeface="Roboto Light"/>
                <a:sym typeface="Roboto Light"/>
              </a:rPr>
              <a:t>Sales and marketing alignment,</a:t>
            </a:r>
            <a:endParaRPr sz="1800">
              <a:solidFill>
                <a:schemeClr val="dk1"/>
              </a:solidFill>
              <a:latin typeface="Roboto Light"/>
              <a:ea typeface="Roboto Light"/>
              <a:cs typeface="Roboto Light"/>
              <a:sym typeface="Roboto Light"/>
            </a:endParaRPr>
          </a:p>
          <a:p>
            <a:pPr indent="457200" lvl="0" marL="1371600" rtl="0" algn="l">
              <a:spcBef>
                <a:spcPts val="0"/>
              </a:spcBef>
              <a:spcAft>
                <a:spcPts val="0"/>
              </a:spcAft>
              <a:buNone/>
            </a:pPr>
            <a:r>
              <a:rPr lang="en" sz="1800">
                <a:solidFill>
                  <a:schemeClr val="dk1"/>
                </a:solidFill>
                <a:latin typeface="Roboto Light"/>
                <a:ea typeface="Roboto Light"/>
                <a:cs typeface="Roboto Light"/>
                <a:sym typeface="Roboto Light"/>
              </a:rPr>
              <a:t>data quality, lead conversions</a:t>
            </a:r>
            <a:endParaRPr sz="1800">
              <a:solidFill>
                <a:schemeClr val="dk1"/>
              </a:solidFill>
              <a:latin typeface="Roboto Light"/>
              <a:ea typeface="Roboto Light"/>
              <a:cs typeface="Roboto Light"/>
              <a:sym typeface="Roboto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64"/>
          <p:cNvPicPr preferRelativeResize="0"/>
          <p:nvPr/>
        </p:nvPicPr>
        <p:blipFill>
          <a:blip r:embed="rId3">
            <a:alphaModFix/>
          </a:blip>
          <a:stretch>
            <a:fillRect/>
          </a:stretch>
        </p:blipFill>
        <p:spPr>
          <a:xfrm>
            <a:off x="673062" y="1549204"/>
            <a:ext cx="1944672" cy="1944639"/>
          </a:xfrm>
          <a:prstGeom prst="rect">
            <a:avLst/>
          </a:prstGeom>
          <a:noFill/>
          <a:ln>
            <a:noFill/>
          </a:ln>
        </p:spPr>
      </p:pic>
      <p:sp>
        <p:nvSpPr>
          <p:cNvPr id="386" name="Google Shape;386;p64"/>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387" name="Google Shape;387;p64"/>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Persona: Data Lead</a:t>
            </a:r>
            <a:endParaRPr/>
          </a:p>
        </p:txBody>
      </p:sp>
      <p:sp>
        <p:nvSpPr>
          <p:cNvPr id="388" name="Google Shape;388;p64"/>
          <p:cNvSpPr txBox="1"/>
          <p:nvPr/>
        </p:nvSpPr>
        <p:spPr>
          <a:xfrm>
            <a:off x="702200" y="3729550"/>
            <a:ext cx="1886400" cy="610800"/>
          </a:xfrm>
          <a:prstGeom prst="rect">
            <a:avLst/>
          </a:prstGeom>
          <a:noFill/>
          <a:ln>
            <a:noFill/>
          </a:ln>
        </p:spPr>
        <p:txBody>
          <a:bodyPr anchorCtr="0" anchor="ctr" bIns="19050" lIns="19050" spcFirstLastPara="1" rIns="19050" wrap="square" tIns="19050">
            <a:noAutofit/>
          </a:bodyPr>
          <a:lstStyle/>
          <a:p>
            <a:pPr indent="0" lvl="0" marL="0" rtl="0" algn="ctr">
              <a:spcBef>
                <a:spcPts val="0"/>
              </a:spcBef>
              <a:spcAft>
                <a:spcPts val="0"/>
              </a:spcAft>
              <a:buClr>
                <a:schemeClr val="lt1"/>
              </a:buClr>
              <a:buSzPts val="1700"/>
              <a:buFont typeface="Roboto"/>
              <a:buNone/>
            </a:pPr>
            <a:r>
              <a:rPr lang="en" sz="1800">
                <a:latin typeface="Roboto Light"/>
                <a:ea typeface="Roboto Light"/>
                <a:cs typeface="Roboto Light"/>
                <a:sym typeface="Roboto Light"/>
              </a:rPr>
              <a:t>Head of IT / Operations / CRM / Analytics</a:t>
            </a:r>
            <a:endParaRPr sz="1800">
              <a:latin typeface="Roboto Light"/>
              <a:ea typeface="Roboto Light"/>
              <a:cs typeface="Roboto Light"/>
              <a:sym typeface="Roboto Light"/>
            </a:endParaRPr>
          </a:p>
        </p:txBody>
      </p:sp>
      <p:sp>
        <p:nvSpPr>
          <p:cNvPr id="389" name="Google Shape;389;p64"/>
          <p:cNvSpPr txBox="1"/>
          <p:nvPr/>
        </p:nvSpPr>
        <p:spPr>
          <a:xfrm>
            <a:off x="3266975" y="1215925"/>
            <a:ext cx="5618400" cy="32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Roboto Medium"/>
                <a:ea typeface="Roboto Medium"/>
                <a:cs typeface="Roboto Medium"/>
                <a:sym typeface="Roboto Medium"/>
              </a:rPr>
              <a:t>Persona:</a:t>
            </a:r>
            <a:r>
              <a:rPr b="1" lang="en" sz="1800">
                <a:latin typeface="Roboto"/>
                <a:ea typeface="Roboto"/>
                <a:cs typeface="Roboto"/>
                <a:sym typeface="Roboto"/>
              </a:rPr>
              <a:t>			</a:t>
            </a:r>
            <a:r>
              <a:rPr lang="en" sz="1800">
                <a:latin typeface="Roboto Light"/>
                <a:ea typeface="Roboto Light"/>
                <a:cs typeface="Roboto Light"/>
                <a:sym typeface="Roboto Light"/>
              </a:rPr>
              <a:t>Enterprise</a:t>
            </a:r>
            <a:endParaRPr sz="1800">
              <a:latin typeface="Roboto Light"/>
              <a:ea typeface="Roboto Light"/>
              <a:cs typeface="Roboto Light"/>
              <a:sym typeface="Roboto Light"/>
            </a:endParaRPr>
          </a:p>
          <a:p>
            <a:pPr indent="0" lvl="0" marL="1828800" rtl="0" algn="l">
              <a:spcBef>
                <a:spcPts val="0"/>
              </a:spcBef>
              <a:spcAft>
                <a:spcPts val="0"/>
              </a:spcAft>
              <a:buNone/>
            </a:pPr>
            <a:r>
              <a:rPr lang="en" sz="1800">
                <a:latin typeface="Roboto Light"/>
                <a:ea typeface="Roboto Light"/>
                <a:cs typeface="Roboto Light"/>
                <a:sym typeface="Roboto Light"/>
              </a:rPr>
              <a:t>Approves data decisions</a:t>
            </a:r>
            <a:endParaRPr sz="1800">
              <a:latin typeface="Roboto Light"/>
              <a:ea typeface="Roboto Light"/>
              <a:cs typeface="Roboto Light"/>
              <a:sym typeface="Roboto Light"/>
            </a:endParaRPr>
          </a:p>
          <a:p>
            <a:pPr indent="0" lvl="0" marL="1828800" rtl="0" algn="l">
              <a:spcBef>
                <a:spcPts val="0"/>
              </a:spcBef>
              <a:spcAft>
                <a:spcPts val="0"/>
              </a:spcAft>
              <a:buNone/>
            </a:pPr>
            <a:r>
              <a:t/>
            </a:r>
            <a:endParaRPr sz="1800">
              <a:latin typeface="Roboto Light"/>
              <a:ea typeface="Roboto Light"/>
              <a:cs typeface="Roboto Light"/>
              <a:sym typeface="Roboto Light"/>
            </a:endParaRPr>
          </a:p>
          <a:p>
            <a:pPr indent="0" lvl="0" marL="0" rtl="0" algn="l">
              <a:spcBef>
                <a:spcPts val="0"/>
              </a:spcBef>
              <a:spcAft>
                <a:spcPts val="0"/>
              </a:spcAft>
              <a:buNone/>
            </a:pPr>
            <a:r>
              <a:rPr lang="en" sz="1800">
                <a:solidFill>
                  <a:schemeClr val="dk1"/>
                </a:solidFill>
                <a:latin typeface="Roboto Medium"/>
                <a:ea typeface="Roboto Medium"/>
                <a:cs typeface="Roboto Medium"/>
                <a:sym typeface="Roboto Medium"/>
              </a:rPr>
              <a:t>Goals:</a:t>
            </a:r>
            <a:r>
              <a:rPr b="1" lang="en" sz="1800">
                <a:solidFill>
                  <a:schemeClr val="dk1"/>
                </a:solidFill>
                <a:latin typeface="Roboto"/>
                <a:ea typeface="Roboto"/>
                <a:cs typeface="Roboto"/>
                <a:sym typeface="Roboto"/>
              </a:rPr>
              <a:t>			</a:t>
            </a:r>
            <a:r>
              <a:rPr lang="en" sz="1800">
                <a:solidFill>
                  <a:schemeClr val="dk1"/>
                </a:solidFill>
                <a:latin typeface="Roboto Light"/>
                <a:ea typeface="Roboto Light"/>
                <a:cs typeface="Roboto Light"/>
                <a:sym typeface="Roboto Light"/>
              </a:rPr>
              <a:t>Improving processes, driving</a:t>
            </a:r>
            <a:endParaRPr sz="1800">
              <a:solidFill>
                <a:schemeClr val="dk1"/>
              </a:solidFill>
              <a:latin typeface="Roboto Light"/>
              <a:ea typeface="Roboto Light"/>
              <a:cs typeface="Roboto Light"/>
              <a:sym typeface="Roboto Light"/>
            </a:endParaRPr>
          </a:p>
          <a:p>
            <a:pPr indent="457200" lvl="0" marL="1371600" rtl="0" algn="l">
              <a:spcBef>
                <a:spcPts val="0"/>
              </a:spcBef>
              <a:spcAft>
                <a:spcPts val="0"/>
              </a:spcAft>
              <a:buNone/>
            </a:pPr>
            <a:r>
              <a:rPr lang="en" sz="1800">
                <a:solidFill>
                  <a:schemeClr val="dk1"/>
                </a:solidFill>
                <a:latin typeface="Roboto Light"/>
                <a:ea typeface="Roboto Light"/>
                <a:cs typeface="Roboto Light"/>
                <a:sym typeface="Roboto Light"/>
              </a:rPr>
              <a:t>efficiency, security and compliance</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rPr lang="en" sz="1800">
                <a:solidFill>
                  <a:schemeClr val="dk1"/>
                </a:solidFill>
                <a:latin typeface="Roboto Medium"/>
                <a:ea typeface="Roboto Medium"/>
                <a:cs typeface="Roboto Medium"/>
                <a:sym typeface="Roboto Medium"/>
              </a:rPr>
              <a:t>Challenges:</a:t>
            </a:r>
            <a:r>
              <a:rPr b="1" lang="en" sz="1800">
                <a:solidFill>
                  <a:schemeClr val="dk1"/>
                </a:solidFill>
                <a:latin typeface="Roboto"/>
                <a:ea typeface="Roboto"/>
                <a:cs typeface="Roboto"/>
                <a:sym typeface="Roboto"/>
              </a:rPr>
              <a:t>		</a:t>
            </a:r>
            <a:r>
              <a:rPr lang="en" sz="1800">
                <a:solidFill>
                  <a:schemeClr val="dk1"/>
                </a:solidFill>
                <a:latin typeface="Roboto Light"/>
                <a:ea typeface="Roboto Light"/>
                <a:cs typeface="Roboto Light"/>
                <a:sym typeface="Roboto Light"/>
              </a:rPr>
              <a:t>Data accuracy, data </a:t>
            </a:r>
            <a:endParaRPr sz="1800">
              <a:solidFill>
                <a:schemeClr val="dk1"/>
              </a:solidFill>
              <a:latin typeface="Roboto Light"/>
              <a:ea typeface="Roboto Light"/>
              <a:cs typeface="Roboto Light"/>
              <a:sym typeface="Roboto Light"/>
            </a:endParaRPr>
          </a:p>
          <a:p>
            <a:pPr indent="457200" lvl="0" marL="1371600" rtl="0" algn="l">
              <a:spcBef>
                <a:spcPts val="0"/>
              </a:spcBef>
              <a:spcAft>
                <a:spcPts val="0"/>
              </a:spcAft>
              <a:buNone/>
            </a:pPr>
            <a:r>
              <a:rPr lang="en" sz="1800">
                <a:solidFill>
                  <a:schemeClr val="dk1"/>
                </a:solidFill>
                <a:latin typeface="Roboto Light"/>
                <a:ea typeface="Roboto Light"/>
                <a:cs typeface="Roboto Light"/>
                <a:sym typeface="Roboto Light"/>
              </a:rPr>
              <a:t>management, data flow</a:t>
            </a:r>
            <a:endParaRPr sz="1800">
              <a:solidFill>
                <a:schemeClr val="dk1"/>
              </a:solidFill>
              <a:latin typeface="Roboto Light"/>
              <a:ea typeface="Roboto Light"/>
              <a:cs typeface="Roboto Light"/>
              <a:sym typeface="Roboto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5"/>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solidFill>
                  <a:srgbClr val="FFFFFF"/>
                </a:solidFill>
              </a:rPr>
              <a:t>‹#›</a:t>
            </a:fld>
            <a:endParaRPr sz="1300">
              <a:solidFill>
                <a:srgbClr val="FFFFFF"/>
              </a:solidFill>
              <a:latin typeface="Roboto"/>
              <a:ea typeface="Roboto"/>
              <a:cs typeface="Roboto"/>
              <a:sym typeface="Roboto"/>
            </a:endParaRPr>
          </a:p>
        </p:txBody>
      </p:sp>
      <p:sp>
        <p:nvSpPr>
          <p:cNvPr id="395" name="Google Shape;395;p65"/>
          <p:cNvSpPr txBox="1"/>
          <p:nvPr>
            <p:ph type="ctrTitle"/>
          </p:nvPr>
        </p:nvSpPr>
        <p:spPr>
          <a:xfrm>
            <a:off x="673075" y="268150"/>
            <a:ext cx="7289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Key performance indicators (KPIs)</a:t>
            </a:r>
            <a:endParaRPr/>
          </a:p>
        </p:txBody>
      </p:sp>
      <p:sp>
        <p:nvSpPr>
          <p:cNvPr id="396" name="Google Shape;396;p65"/>
          <p:cNvSpPr txBox="1"/>
          <p:nvPr>
            <p:ph idx="4294967295" type="body"/>
          </p:nvPr>
        </p:nvSpPr>
        <p:spPr>
          <a:xfrm>
            <a:off x="673075" y="1389075"/>
            <a:ext cx="30474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As in any sales role, the key metric is how much business you’re bringing in. To be successful in the role, you should be bringing in a minimum of </a:t>
            </a:r>
            <a:r>
              <a:rPr b="1" lang="en" sz="1200">
                <a:latin typeface="Roboto"/>
                <a:ea typeface="Roboto"/>
                <a:cs typeface="Roboto"/>
                <a:sym typeface="Roboto"/>
              </a:rPr>
              <a:t>[ Insert target ] </a:t>
            </a:r>
            <a:r>
              <a:rPr lang="en" sz="1200"/>
              <a:t>monthly in new business.</a:t>
            </a:r>
            <a:endParaRPr sz="1200"/>
          </a:p>
          <a:p>
            <a:pPr indent="0" lvl="0" marL="0" rtl="0" algn="l">
              <a:spcBef>
                <a:spcPts val="1600"/>
              </a:spcBef>
              <a:spcAft>
                <a:spcPts val="1600"/>
              </a:spcAft>
              <a:buNone/>
            </a:pPr>
            <a:r>
              <a:rPr lang="en" sz="1200"/>
              <a:t>The easiest way to achieve this goal is by being active. The minimum standard of activity is </a:t>
            </a:r>
            <a:r>
              <a:rPr b="1" lang="en" sz="1200">
                <a:latin typeface="Roboto"/>
                <a:ea typeface="Roboto"/>
                <a:cs typeface="Roboto"/>
                <a:sym typeface="Roboto"/>
              </a:rPr>
              <a:t>[ Insert target ]</a:t>
            </a:r>
            <a:r>
              <a:rPr lang="en" sz="1200"/>
              <a:t>—whether that’s online or in person, discovery or demo, doesn’t matter. But we expect you to hit it, every single week.</a:t>
            </a:r>
            <a:endParaRPr/>
          </a:p>
        </p:txBody>
      </p:sp>
      <p:sp>
        <p:nvSpPr>
          <p:cNvPr id="397" name="Google Shape;397;p65"/>
          <p:cNvSpPr txBox="1"/>
          <p:nvPr/>
        </p:nvSpPr>
        <p:spPr>
          <a:xfrm>
            <a:off x="4863001" y="1389075"/>
            <a:ext cx="1886400" cy="2904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chemeClr val="lt1"/>
              </a:buClr>
              <a:buSzPts val="1700"/>
              <a:buFont typeface="Roboto"/>
              <a:buNone/>
            </a:pPr>
            <a:r>
              <a:rPr lang="en" sz="1800">
                <a:solidFill>
                  <a:schemeClr val="lt1"/>
                </a:solidFill>
                <a:latin typeface="Roboto Medium"/>
                <a:ea typeface="Roboto Medium"/>
                <a:cs typeface="Roboto Medium"/>
                <a:sym typeface="Roboto Medium"/>
              </a:rPr>
              <a:t>KPIs we track</a:t>
            </a:r>
            <a:endParaRPr sz="1800">
              <a:solidFill>
                <a:srgbClr val="FFFFFF"/>
              </a:solidFill>
              <a:latin typeface="Roboto Medium"/>
              <a:ea typeface="Roboto Medium"/>
              <a:cs typeface="Roboto Medium"/>
              <a:sym typeface="Roboto Medium"/>
            </a:endParaRPr>
          </a:p>
        </p:txBody>
      </p:sp>
      <p:sp>
        <p:nvSpPr>
          <p:cNvPr id="398" name="Google Shape;398;p65"/>
          <p:cNvSpPr txBox="1"/>
          <p:nvPr/>
        </p:nvSpPr>
        <p:spPr>
          <a:xfrm>
            <a:off x="4864800" y="1820175"/>
            <a:ext cx="2818800" cy="751500"/>
          </a:xfrm>
          <a:prstGeom prst="rect">
            <a:avLst/>
          </a:prstGeom>
          <a:noFill/>
          <a:ln>
            <a:noFill/>
          </a:ln>
        </p:spPr>
        <p:txBody>
          <a:bodyPr anchorCtr="0" anchor="t" bIns="19050" lIns="19050" spcFirstLastPara="1" rIns="19050" wrap="square" tIns="19050">
            <a:noAutofit/>
          </a:bodyPr>
          <a:lstStyle/>
          <a:p>
            <a:pPr indent="0" lvl="0" marL="0" rtl="0" algn="l">
              <a:spcBef>
                <a:spcPts val="0"/>
              </a:spcBef>
              <a:spcAft>
                <a:spcPts val="0"/>
              </a:spcAft>
              <a:buClr>
                <a:schemeClr val="lt1"/>
              </a:buClr>
              <a:buSzPts val="800"/>
              <a:buFont typeface="Roboto"/>
              <a:buNone/>
            </a:pPr>
            <a:r>
              <a:rPr lang="en" sz="1200">
                <a:solidFill>
                  <a:schemeClr val="lt1"/>
                </a:solidFill>
                <a:latin typeface="Roboto Light"/>
                <a:ea typeface="Roboto Light"/>
                <a:cs typeface="Roboto Light"/>
                <a:sym typeface="Roboto Light"/>
              </a:rPr>
              <a:t>These are supporting numbers we report in our weekly meetings:</a:t>
            </a:r>
            <a:endParaRPr sz="1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lt1"/>
              </a:buClr>
              <a:buSzPts val="800"/>
              <a:buFont typeface="Roboto"/>
              <a:buNone/>
            </a:pPr>
            <a:r>
              <a:t/>
            </a:r>
            <a:endParaRPr sz="1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b="1" lang="en" sz="1200">
                <a:solidFill>
                  <a:schemeClr val="lt1"/>
                </a:solidFill>
                <a:latin typeface="Roboto"/>
                <a:ea typeface="Roboto"/>
                <a:cs typeface="Roboto"/>
                <a:sym typeface="Roboto"/>
              </a:rPr>
              <a:t>Discovery meetings held</a:t>
            </a:r>
            <a:endParaRPr b="1" sz="1200">
              <a:solidFill>
                <a:schemeClr val="lt1"/>
              </a:solidFill>
              <a:latin typeface="Roboto"/>
              <a:ea typeface="Roboto"/>
              <a:cs typeface="Roboto"/>
              <a:sym typeface="Roboto"/>
            </a:endParaRPr>
          </a:p>
          <a:p>
            <a:pPr indent="0" lvl="0" marL="0" rtl="0" algn="l">
              <a:spcBef>
                <a:spcPts val="0"/>
              </a:spcBef>
              <a:spcAft>
                <a:spcPts val="0"/>
              </a:spcAft>
              <a:buNone/>
            </a:pPr>
            <a:r>
              <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Demo meetings held</a:t>
            </a:r>
            <a:endParaRPr b="1" sz="1200">
              <a:solidFill>
                <a:schemeClr val="lt1"/>
              </a:solidFill>
              <a:latin typeface="Roboto"/>
              <a:ea typeface="Roboto"/>
              <a:cs typeface="Roboto"/>
              <a:sym typeface="Roboto"/>
            </a:endParaRPr>
          </a:p>
          <a:p>
            <a:pPr indent="0" lvl="0" marL="0" rtl="0" algn="l">
              <a:spcBef>
                <a:spcPts val="0"/>
              </a:spcBef>
              <a:spcAft>
                <a:spcPts val="0"/>
              </a:spcAft>
              <a:buNone/>
            </a:pPr>
            <a:r>
              <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Upcoming meetings in the next 14 days</a:t>
            </a:r>
            <a:endParaRPr b="1" sz="1200">
              <a:solidFill>
                <a:schemeClr val="lt1"/>
              </a:solidFill>
              <a:latin typeface="Roboto"/>
              <a:ea typeface="Roboto"/>
              <a:cs typeface="Roboto"/>
              <a:sym typeface="Roboto"/>
            </a:endParaRPr>
          </a:p>
          <a:p>
            <a:pPr indent="0" lvl="0" marL="0" rtl="0" algn="l">
              <a:spcBef>
                <a:spcPts val="0"/>
              </a:spcBef>
              <a:spcAft>
                <a:spcPts val="0"/>
              </a:spcAft>
              <a:buNone/>
            </a:pPr>
            <a:r>
              <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Sales forecast for the month</a:t>
            </a:r>
            <a:endParaRPr b="1" sz="1200">
              <a:solidFill>
                <a:schemeClr val="lt1"/>
              </a:solidFill>
              <a:latin typeface="Roboto"/>
              <a:ea typeface="Roboto"/>
              <a:cs typeface="Roboto"/>
              <a:sym typeface="Roboto"/>
            </a:endParaRPr>
          </a:p>
          <a:p>
            <a:pPr indent="0" lvl="0" marL="0" rtl="0" algn="l">
              <a:spcBef>
                <a:spcPts val="0"/>
              </a:spcBef>
              <a:spcAft>
                <a:spcPts val="0"/>
              </a:spcAft>
              <a:buNone/>
            </a:pPr>
            <a:r>
              <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Pipeline for next month</a:t>
            </a:r>
            <a:endParaRPr b="1" sz="1200">
              <a:solidFill>
                <a:schemeClr val="lt1"/>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6"/>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solidFill>
                  <a:srgbClr val="FFFFFF"/>
                </a:solidFill>
              </a:rPr>
              <a:t>‹#›</a:t>
            </a:fld>
            <a:endParaRPr sz="1300">
              <a:solidFill>
                <a:srgbClr val="FFFFFF"/>
              </a:solidFill>
              <a:latin typeface="Roboto"/>
              <a:ea typeface="Roboto"/>
              <a:cs typeface="Roboto"/>
              <a:sym typeface="Roboto"/>
            </a:endParaRPr>
          </a:p>
        </p:txBody>
      </p:sp>
      <p:sp>
        <p:nvSpPr>
          <p:cNvPr id="404" name="Google Shape;404;p66"/>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Our tech stack</a:t>
            </a:r>
            <a:endParaRPr/>
          </a:p>
        </p:txBody>
      </p:sp>
      <p:sp>
        <p:nvSpPr>
          <p:cNvPr id="405" name="Google Shape;405;p66"/>
          <p:cNvSpPr txBox="1"/>
          <p:nvPr>
            <p:ph idx="4294967295" type="body"/>
          </p:nvPr>
        </p:nvSpPr>
        <p:spPr>
          <a:xfrm>
            <a:off x="673075" y="1329025"/>
            <a:ext cx="1698600" cy="91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lt1"/>
                </a:solidFill>
              </a:rPr>
              <a:t>We use a modern stack of digital tools to make sure we’re efficient throughout the process. Here are your daily workhorses:</a:t>
            </a:r>
            <a:endParaRPr sz="1200"/>
          </a:p>
        </p:txBody>
      </p:sp>
      <p:pic>
        <p:nvPicPr>
          <p:cNvPr id="406" name="Google Shape;406;p66"/>
          <p:cNvPicPr preferRelativeResize="0"/>
          <p:nvPr/>
        </p:nvPicPr>
        <p:blipFill>
          <a:blip r:embed="rId3">
            <a:alphaModFix/>
          </a:blip>
          <a:stretch>
            <a:fillRect/>
          </a:stretch>
        </p:blipFill>
        <p:spPr>
          <a:xfrm>
            <a:off x="3340809" y="2915601"/>
            <a:ext cx="1405527" cy="521076"/>
          </a:xfrm>
          <a:prstGeom prst="rect">
            <a:avLst/>
          </a:prstGeom>
          <a:noFill/>
          <a:ln>
            <a:noFill/>
          </a:ln>
        </p:spPr>
      </p:pic>
      <p:pic>
        <p:nvPicPr>
          <p:cNvPr id="407" name="Google Shape;407;p66"/>
          <p:cNvPicPr preferRelativeResize="0"/>
          <p:nvPr/>
        </p:nvPicPr>
        <p:blipFill>
          <a:blip r:embed="rId4">
            <a:alphaModFix/>
          </a:blip>
          <a:stretch>
            <a:fillRect/>
          </a:stretch>
        </p:blipFill>
        <p:spPr>
          <a:xfrm>
            <a:off x="7476338" y="1564163"/>
            <a:ext cx="1050673" cy="236100"/>
          </a:xfrm>
          <a:prstGeom prst="rect">
            <a:avLst/>
          </a:prstGeom>
          <a:noFill/>
          <a:ln>
            <a:noFill/>
          </a:ln>
        </p:spPr>
      </p:pic>
      <p:pic>
        <p:nvPicPr>
          <p:cNvPr id="408" name="Google Shape;408;p66"/>
          <p:cNvPicPr preferRelativeResize="0"/>
          <p:nvPr/>
        </p:nvPicPr>
        <p:blipFill>
          <a:blip r:embed="rId5">
            <a:alphaModFix/>
          </a:blip>
          <a:stretch>
            <a:fillRect/>
          </a:stretch>
        </p:blipFill>
        <p:spPr>
          <a:xfrm>
            <a:off x="5351825" y="1421663"/>
            <a:ext cx="1341599" cy="521077"/>
          </a:xfrm>
          <a:prstGeom prst="rect">
            <a:avLst/>
          </a:prstGeom>
          <a:noFill/>
          <a:ln>
            <a:noFill/>
          </a:ln>
        </p:spPr>
      </p:pic>
      <p:pic>
        <p:nvPicPr>
          <p:cNvPr id="409" name="Google Shape;409;p66"/>
          <p:cNvPicPr preferRelativeResize="0"/>
          <p:nvPr/>
        </p:nvPicPr>
        <p:blipFill>
          <a:blip r:embed="rId6">
            <a:alphaModFix/>
          </a:blip>
          <a:stretch>
            <a:fillRect/>
          </a:stretch>
        </p:blipFill>
        <p:spPr>
          <a:xfrm>
            <a:off x="3194276" y="1329037"/>
            <a:ext cx="1698604" cy="706350"/>
          </a:xfrm>
          <a:prstGeom prst="rect">
            <a:avLst/>
          </a:prstGeom>
          <a:noFill/>
          <a:ln>
            <a:noFill/>
          </a:ln>
        </p:spPr>
      </p:pic>
      <p:pic>
        <p:nvPicPr>
          <p:cNvPr id="410" name="Google Shape;410;p66"/>
          <p:cNvPicPr preferRelativeResize="0"/>
          <p:nvPr/>
        </p:nvPicPr>
        <p:blipFill>
          <a:blip r:embed="rId7">
            <a:alphaModFix/>
          </a:blip>
          <a:stretch>
            <a:fillRect/>
          </a:stretch>
        </p:blipFill>
        <p:spPr>
          <a:xfrm>
            <a:off x="5319863" y="3016862"/>
            <a:ext cx="1405524" cy="318580"/>
          </a:xfrm>
          <a:prstGeom prst="rect">
            <a:avLst/>
          </a:prstGeom>
          <a:noFill/>
          <a:ln>
            <a:noFill/>
          </a:ln>
        </p:spPr>
      </p:pic>
      <p:pic>
        <p:nvPicPr>
          <p:cNvPr id="411" name="Google Shape;411;p66"/>
          <p:cNvPicPr preferRelativeResize="0"/>
          <p:nvPr/>
        </p:nvPicPr>
        <p:blipFill>
          <a:blip r:embed="rId8">
            <a:alphaModFix/>
          </a:blip>
          <a:stretch>
            <a:fillRect/>
          </a:stretch>
        </p:blipFill>
        <p:spPr>
          <a:xfrm>
            <a:off x="7254063" y="2866175"/>
            <a:ext cx="1495250" cy="612175"/>
          </a:xfrm>
          <a:prstGeom prst="rect">
            <a:avLst/>
          </a:prstGeom>
          <a:noFill/>
          <a:ln>
            <a:noFill/>
          </a:ln>
        </p:spPr>
      </p:pic>
      <p:sp>
        <p:nvSpPr>
          <p:cNvPr id="412" name="Google Shape;412;p66"/>
          <p:cNvSpPr txBox="1"/>
          <p:nvPr/>
        </p:nvSpPr>
        <p:spPr>
          <a:xfrm>
            <a:off x="3242275" y="2072525"/>
            <a:ext cx="1602600" cy="5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Our sales intelligence tool—how we know who to target and when.</a:t>
            </a:r>
            <a:endParaRPr sz="1000">
              <a:solidFill>
                <a:srgbClr val="FFFFFF"/>
              </a:solidFill>
              <a:latin typeface="Roboto Light"/>
              <a:ea typeface="Roboto Light"/>
              <a:cs typeface="Roboto Light"/>
              <a:sym typeface="Roboto Light"/>
            </a:endParaRPr>
          </a:p>
        </p:txBody>
      </p:sp>
      <p:sp>
        <p:nvSpPr>
          <p:cNvPr id="413" name="Google Shape;413;p66"/>
          <p:cNvSpPr txBox="1"/>
          <p:nvPr/>
        </p:nvSpPr>
        <p:spPr>
          <a:xfrm>
            <a:off x="3242275" y="3478350"/>
            <a:ext cx="1602600" cy="5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Our CRM—where we track our sales and store our data.</a:t>
            </a:r>
            <a:endParaRPr sz="1000">
              <a:solidFill>
                <a:srgbClr val="FFFFFF"/>
              </a:solidFill>
              <a:latin typeface="Roboto Light"/>
              <a:ea typeface="Roboto Light"/>
              <a:cs typeface="Roboto Light"/>
              <a:sym typeface="Roboto Light"/>
            </a:endParaRPr>
          </a:p>
        </p:txBody>
      </p:sp>
      <p:sp>
        <p:nvSpPr>
          <p:cNvPr id="414" name="Google Shape;414;p66"/>
          <p:cNvSpPr txBox="1"/>
          <p:nvPr/>
        </p:nvSpPr>
        <p:spPr>
          <a:xfrm>
            <a:off x="5173325" y="2072525"/>
            <a:ext cx="1698600" cy="5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Our marketing automation platform—where we attract and nurture inbound leads.</a:t>
            </a:r>
            <a:endParaRPr sz="1000">
              <a:solidFill>
                <a:srgbClr val="FFFFFF"/>
              </a:solidFill>
              <a:latin typeface="Roboto Light"/>
              <a:ea typeface="Roboto Light"/>
              <a:cs typeface="Roboto Light"/>
              <a:sym typeface="Roboto Light"/>
            </a:endParaRPr>
          </a:p>
        </p:txBody>
      </p:sp>
      <p:sp>
        <p:nvSpPr>
          <p:cNvPr id="415" name="Google Shape;415;p66"/>
          <p:cNvSpPr txBox="1"/>
          <p:nvPr/>
        </p:nvSpPr>
        <p:spPr>
          <a:xfrm>
            <a:off x="7152363" y="2072525"/>
            <a:ext cx="1698600" cy="5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Our online meeting tool—how we present our offering remotely.</a:t>
            </a:r>
            <a:endParaRPr sz="1000">
              <a:solidFill>
                <a:srgbClr val="FFFFFF"/>
              </a:solidFill>
              <a:latin typeface="Roboto Light"/>
              <a:ea typeface="Roboto Light"/>
              <a:cs typeface="Roboto Light"/>
              <a:sym typeface="Roboto Light"/>
            </a:endParaRPr>
          </a:p>
        </p:txBody>
      </p:sp>
      <p:sp>
        <p:nvSpPr>
          <p:cNvPr id="416" name="Google Shape;416;p66"/>
          <p:cNvSpPr txBox="1"/>
          <p:nvPr/>
        </p:nvSpPr>
        <p:spPr>
          <a:xfrm>
            <a:off x="5246675" y="3451900"/>
            <a:ext cx="1551900" cy="5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Our e-signature platform—where all the deals get signed.</a:t>
            </a:r>
            <a:endParaRPr sz="1000">
              <a:solidFill>
                <a:srgbClr val="FFFFFF"/>
              </a:solidFill>
              <a:latin typeface="Roboto Light"/>
              <a:ea typeface="Roboto Light"/>
              <a:cs typeface="Roboto Light"/>
              <a:sym typeface="Roboto Light"/>
            </a:endParaRPr>
          </a:p>
        </p:txBody>
      </p:sp>
      <p:sp>
        <p:nvSpPr>
          <p:cNvPr id="417" name="Google Shape;417;p66"/>
          <p:cNvSpPr txBox="1"/>
          <p:nvPr/>
        </p:nvSpPr>
        <p:spPr>
          <a:xfrm>
            <a:off x="7200363" y="3478350"/>
            <a:ext cx="1698600" cy="5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Our communications tool—where we interact with each other.</a:t>
            </a:r>
            <a:endParaRPr sz="1000">
              <a:solidFill>
                <a:srgbClr val="FFFFFF"/>
              </a:solidFill>
              <a:latin typeface="Roboto Light"/>
              <a:ea typeface="Roboto Light"/>
              <a:cs typeface="Roboto Light"/>
              <a:sym typeface="Roboto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7"/>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solidFill>
                  <a:srgbClr val="FFFFFF"/>
                </a:solidFill>
              </a:rPr>
              <a:t>‹#›</a:t>
            </a:fld>
            <a:endParaRPr sz="1300">
              <a:solidFill>
                <a:srgbClr val="FFFFFF"/>
              </a:solidFill>
              <a:latin typeface="Roboto"/>
              <a:ea typeface="Roboto"/>
              <a:cs typeface="Roboto"/>
              <a:sym typeface="Roboto"/>
            </a:endParaRPr>
          </a:p>
        </p:txBody>
      </p:sp>
      <p:sp>
        <p:nvSpPr>
          <p:cNvPr id="423" name="Google Shape;423;p67"/>
          <p:cNvSpPr txBox="1"/>
          <p:nvPr>
            <p:ph type="ctrTitle"/>
          </p:nvPr>
        </p:nvSpPr>
        <p:spPr>
          <a:xfrm>
            <a:off x="673075" y="268150"/>
            <a:ext cx="7289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Our CRM</a:t>
            </a:r>
            <a:endParaRPr/>
          </a:p>
        </p:txBody>
      </p:sp>
      <p:sp>
        <p:nvSpPr>
          <p:cNvPr id="424" name="Google Shape;424;p67"/>
          <p:cNvSpPr txBox="1"/>
          <p:nvPr>
            <p:ph idx="4294967295" type="body"/>
          </p:nvPr>
        </p:nvSpPr>
        <p:spPr>
          <a:xfrm>
            <a:off x="673075" y="1389075"/>
            <a:ext cx="30474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 Describe best practices and rules. ] </a:t>
            </a:r>
            <a:endParaRPr sz="1200"/>
          </a:p>
          <a:p>
            <a:pPr indent="0" lvl="0" marL="0" rtl="0" algn="l">
              <a:spcBef>
                <a:spcPts val="1600"/>
              </a:spcBef>
              <a:spcAft>
                <a:spcPts val="0"/>
              </a:spcAft>
              <a:buNone/>
            </a:pPr>
            <a:r>
              <a:rPr lang="en" sz="1200"/>
              <a:t>Our CRM platform </a:t>
            </a:r>
            <a:r>
              <a:rPr b="1" lang="en" sz="1200">
                <a:latin typeface="Roboto"/>
                <a:ea typeface="Roboto"/>
                <a:cs typeface="Roboto"/>
                <a:sym typeface="Roboto"/>
              </a:rPr>
              <a:t>[ Insert CRM ]</a:t>
            </a:r>
            <a:r>
              <a:rPr lang="en" sz="1200"/>
              <a:t> is the backbone of our sales process, and the data it contains, our most valuable asset.</a:t>
            </a:r>
            <a:endParaRPr sz="1200"/>
          </a:p>
          <a:p>
            <a:pPr indent="0" lvl="0" marL="0" rtl="0" algn="l">
              <a:spcBef>
                <a:spcPts val="1600"/>
              </a:spcBef>
              <a:spcAft>
                <a:spcPts val="1600"/>
              </a:spcAft>
              <a:buNone/>
            </a:pPr>
            <a:r>
              <a:rPr lang="en" sz="1200"/>
              <a:t>We expect you to adhere to our rules and best practice to maintain healthy contact data. </a:t>
            </a:r>
            <a:endParaRPr/>
          </a:p>
        </p:txBody>
      </p:sp>
      <p:sp>
        <p:nvSpPr>
          <p:cNvPr id="425" name="Google Shape;425;p67"/>
          <p:cNvSpPr txBox="1"/>
          <p:nvPr/>
        </p:nvSpPr>
        <p:spPr>
          <a:xfrm>
            <a:off x="4863000" y="1389075"/>
            <a:ext cx="2229300" cy="2904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chemeClr val="lt1"/>
              </a:buClr>
              <a:buSzPts val="1700"/>
              <a:buFont typeface="Roboto"/>
              <a:buNone/>
            </a:pPr>
            <a:r>
              <a:rPr lang="en" sz="1800">
                <a:solidFill>
                  <a:srgbClr val="FFFFFF"/>
                </a:solidFill>
                <a:latin typeface="Roboto Medium"/>
                <a:ea typeface="Roboto Medium"/>
                <a:cs typeface="Roboto Medium"/>
                <a:sym typeface="Roboto Medium"/>
              </a:rPr>
              <a:t>CRM best practices</a:t>
            </a:r>
            <a:endParaRPr sz="1800">
              <a:solidFill>
                <a:srgbClr val="FFFFFF"/>
              </a:solidFill>
              <a:latin typeface="Roboto Medium"/>
              <a:ea typeface="Roboto Medium"/>
              <a:cs typeface="Roboto Medium"/>
              <a:sym typeface="Roboto Medium"/>
            </a:endParaRPr>
          </a:p>
        </p:txBody>
      </p:sp>
      <p:sp>
        <p:nvSpPr>
          <p:cNvPr id="426" name="Google Shape;426;p67"/>
          <p:cNvSpPr txBox="1"/>
          <p:nvPr/>
        </p:nvSpPr>
        <p:spPr>
          <a:xfrm>
            <a:off x="4864800" y="1820175"/>
            <a:ext cx="2818800" cy="751500"/>
          </a:xfrm>
          <a:prstGeom prst="rect">
            <a:avLst/>
          </a:prstGeom>
          <a:noFill/>
          <a:ln>
            <a:noFill/>
          </a:ln>
        </p:spPr>
        <p:txBody>
          <a:bodyPr anchorCtr="0" anchor="t" bIns="19050" lIns="19050" spcFirstLastPara="1" rIns="19050" wrap="square" tIns="19050">
            <a:noAutofit/>
          </a:bodyPr>
          <a:lstStyle/>
          <a:p>
            <a:pPr indent="0" lvl="0" marL="0" rtl="0" algn="l">
              <a:spcBef>
                <a:spcPts val="0"/>
              </a:spcBef>
              <a:spcAft>
                <a:spcPts val="0"/>
              </a:spcAft>
              <a:buClr>
                <a:schemeClr val="lt1"/>
              </a:buClr>
              <a:buSzPts val="800"/>
              <a:buFont typeface="Roboto"/>
              <a:buNone/>
            </a:pPr>
            <a:r>
              <a:rPr lang="en" sz="1200">
                <a:solidFill>
                  <a:schemeClr val="lt1"/>
                </a:solidFill>
                <a:latin typeface="Roboto Light"/>
                <a:ea typeface="Roboto Light"/>
                <a:cs typeface="Roboto Light"/>
                <a:sym typeface="Roboto Light"/>
              </a:rPr>
              <a:t>These rules helps us keep a tidy database:</a:t>
            </a:r>
            <a:endParaRPr sz="1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lt1"/>
              </a:buClr>
              <a:buSzPts val="800"/>
              <a:buFont typeface="Roboto"/>
              <a:buNone/>
            </a:pPr>
            <a:r>
              <a:t/>
            </a:r>
            <a:endParaRPr sz="1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b="1" lang="en" sz="1200">
                <a:solidFill>
                  <a:schemeClr val="lt1"/>
                </a:solidFill>
                <a:latin typeface="Roboto"/>
                <a:ea typeface="Roboto"/>
                <a:cs typeface="Roboto"/>
                <a:sym typeface="Roboto"/>
              </a:rPr>
              <a:t>Always add a contact person</a:t>
            </a:r>
            <a:endParaRPr b="1" sz="1200">
              <a:solidFill>
                <a:schemeClr val="lt1"/>
              </a:solidFill>
              <a:latin typeface="Roboto"/>
              <a:ea typeface="Roboto"/>
              <a:cs typeface="Roboto"/>
              <a:sym typeface="Roboto"/>
            </a:endParaRPr>
          </a:p>
          <a:p>
            <a:pPr indent="0" lvl="0" marL="0" rtl="0" algn="l">
              <a:spcBef>
                <a:spcPts val="0"/>
              </a:spcBef>
              <a:spcAft>
                <a:spcPts val="0"/>
              </a:spcAft>
              <a:buNone/>
            </a:pPr>
            <a:r>
              <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Don’t forget to update pipeline stage</a:t>
            </a:r>
            <a:endParaRPr b="1" sz="1200">
              <a:solidFill>
                <a:schemeClr val="lt1"/>
              </a:solidFill>
              <a:latin typeface="Roboto"/>
              <a:ea typeface="Roboto"/>
              <a:cs typeface="Roboto"/>
              <a:sym typeface="Roboto"/>
            </a:endParaRPr>
          </a:p>
          <a:p>
            <a:pPr indent="0" lvl="0" marL="0" rtl="0" algn="l">
              <a:spcBef>
                <a:spcPts val="0"/>
              </a:spcBef>
              <a:spcAft>
                <a:spcPts val="0"/>
              </a:spcAft>
              <a:buNone/>
            </a:pPr>
            <a:r>
              <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Use our standard nomenclature and vocabulary</a:t>
            </a:r>
            <a:endParaRPr b="1" sz="1200">
              <a:solidFill>
                <a:schemeClr val="lt1"/>
              </a:solidFill>
              <a:latin typeface="Roboto"/>
              <a:ea typeface="Roboto"/>
              <a:cs typeface="Roboto"/>
              <a:sym typeface="Roboto"/>
            </a:endParaRPr>
          </a:p>
          <a:p>
            <a:pPr indent="0" lvl="0" marL="0" rtl="0" algn="l">
              <a:spcBef>
                <a:spcPts val="0"/>
              </a:spcBef>
              <a:spcAft>
                <a:spcPts val="0"/>
              </a:spcAft>
              <a:buNone/>
            </a:pPr>
            <a:r>
              <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Fill in all mandatory fields</a:t>
            </a:r>
            <a:endParaRPr b="1" sz="1200">
              <a:solidFill>
                <a:schemeClr val="lt1"/>
              </a:solidFill>
              <a:latin typeface="Roboto"/>
              <a:ea typeface="Roboto"/>
              <a:cs typeface="Roboto"/>
              <a:sym typeface="Roboto"/>
            </a:endParaRPr>
          </a:p>
          <a:p>
            <a:pPr indent="0" lvl="0" marL="0" rtl="0" algn="l">
              <a:spcBef>
                <a:spcPts val="0"/>
              </a:spcBef>
              <a:spcAft>
                <a:spcPts val="0"/>
              </a:spcAft>
              <a:buNone/>
            </a:pPr>
            <a:r>
              <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Rely on the automations</a:t>
            </a:r>
            <a:endParaRPr b="1" sz="1200">
              <a:solidFill>
                <a:schemeClr val="lt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8"/>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t>‹#›</a:t>
            </a:fld>
            <a:endParaRPr sz="1300">
              <a:latin typeface="Roboto"/>
              <a:ea typeface="Roboto"/>
              <a:cs typeface="Roboto"/>
              <a:sym typeface="Roboto"/>
            </a:endParaRPr>
          </a:p>
        </p:txBody>
      </p:sp>
      <p:sp>
        <p:nvSpPr>
          <p:cNvPr id="432" name="Google Shape;432;p68"/>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 week at [ company name ]</a:t>
            </a:r>
            <a:endParaRPr/>
          </a:p>
        </p:txBody>
      </p:sp>
      <p:sp>
        <p:nvSpPr>
          <p:cNvPr id="433" name="Google Shape;433;p68"/>
          <p:cNvSpPr txBox="1"/>
          <p:nvPr>
            <p:ph idx="1" type="body"/>
          </p:nvPr>
        </p:nvSpPr>
        <p:spPr>
          <a:xfrm>
            <a:off x="673075" y="2159925"/>
            <a:ext cx="4150200" cy="24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lt1"/>
                </a:solidFill>
                <a:latin typeface="Roboto"/>
                <a:ea typeface="Roboto"/>
                <a:cs typeface="Roboto"/>
                <a:sym typeface="Roboto"/>
              </a:rPr>
              <a:t>Monday: </a:t>
            </a:r>
            <a:r>
              <a:rPr lang="en" sz="1600">
                <a:solidFill>
                  <a:schemeClr val="lt1"/>
                </a:solidFill>
              </a:rPr>
              <a:t>Team meeting</a:t>
            </a:r>
            <a:endParaRPr sz="1600">
              <a:solidFill>
                <a:schemeClr val="lt1"/>
              </a:solidFill>
            </a:endParaRPr>
          </a:p>
          <a:p>
            <a:pPr indent="0" lvl="0" marL="0" rtl="0" algn="l">
              <a:spcBef>
                <a:spcPts val="1600"/>
              </a:spcBef>
              <a:spcAft>
                <a:spcPts val="0"/>
              </a:spcAft>
              <a:buClr>
                <a:schemeClr val="dk1"/>
              </a:buClr>
              <a:buSzPts val="1100"/>
              <a:buFont typeface="Arial"/>
              <a:buNone/>
            </a:pPr>
            <a:r>
              <a:rPr b="1" lang="en" sz="1600">
                <a:solidFill>
                  <a:schemeClr val="lt1"/>
                </a:solidFill>
                <a:latin typeface="Roboto"/>
                <a:ea typeface="Roboto"/>
                <a:cs typeface="Roboto"/>
                <a:sym typeface="Roboto"/>
              </a:rPr>
              <a:t>Tuesday</a:t>
            </a:r>
            <a:r>
              <a:rPr lang="en" sz="1600">
                <a:solidFill>
                  <a:schemeClr val="lt1"/>
                </a:solidFill>
              </a:rPr>
              <a:t>: Sales training workshop</a:t>
            </a:r>
            <a:endParaRPr sz="1600">
              <a:solidFill>
                <a:schemeClr val="lt1"/>
              </a:solidFill>
            </a:endParaRPr>
          </a:p>
          <a:p>
            <a:pPr indent="0" lvl="0" marL="0" rtl="0" algn="l">
              <a:spcBef>
                <a:spcPts val="1600"/>
              </a:spcBef>
              <a:spcAft>
                <a:spcPts val="0"/>
              </a:spcAft>
              <a:buClr>
                <a:schemeClr val="dk1"/>
              </a:buClr>
              <a:buSzPts val="1100"/>
              <a:buFont typeface="Arial"/>
              <a:buNone/>
            </a:pPr>
            <a:r>
              <a:rPr b="1" lang="en" sz="1600">
                <a:solidFill>
                  <a:schemeClr val="lt1"/>
                </a:solidFill>
                <a:latin typeface="Roboto"/>
                <a:ea typeface="Roboto"/>
                <a:cs typeface="Roboto"/>
                <a:sym typeface="Roboto"/>
              </a:rPr>
              <a:t>Wednesday</a:t>
            </a:r>
            <a:r>
              <a:rPr lang="en" sz="1600">
                <a:solidFill>
                  <a:schemeClr val="lt1"/>
                </a:solidFill>
              </a:rPr>
              <a:t>: Meeting booking power hour</a:t>
            </a:r>
            <a:endParaRPr sz="1600">
              <a:solidFill>
                <a:schemeClr val="lt1"/>
              </a:solidFill>
            </a:endParaRPr>
          </a:p>
          <a:p>
            <a:pPr indent="0" lvl="0" marL="0" rtl="0" algn="l">
              <a:spcBef>
                <a:spcPts val="1600"/>
              </a:spcBef>
              <a:spcAft>
                <a:spcPts val="0"/>
              </a:spcAft>
              <a:buClr>
                <a:schemeClr val="dk1"/>
              </a:buClr>
              <a:buSzPts val="1100"/>
              <a:buFont typeface="Arial"/>
              <a:buNone/>
            </a:pPr>
            <a:r>
              <a:rPr b="1" lang="en" sz="1600">
                <a:solidFill>
                  <a:schemeClr val="lt1"/>
                </a:solidFill>
                <a:latin typeface="Roboto"/>
                <a:ea typeface="Roboto"/>
                <a:cs typeface="Roboto"/>
                <a:sym typeface="Roboto"/>
              </a:rPr>
              <a:t>Thursday:</a:t>
            </a:r>
            <a:r>
              <a:rPr lang="en" sz="1600">
                <a:solidFill>
                  <a:schemeClr val="lt1"/>
                </a:solidFill>
              </a:rPr>
              <a:t> Team meeting</a:t>
            </a:r>
            <a:endParaRPr sz="1600">
              <a:solidFill>
                <a:schemeClr val="lt1"/>
              </a:solidFill>
            </a:endParaRPr>
          </a:p>
          <a:p>
            <a:pPr indent="0" lvl="0" marL="0" rtl="0" algn="l">
              <a:spcBef>
                <a:spcPts val="1600"/>
              </a:spcBef>
              <a:spcAft>
                <a:spcPts val="0"/>
              </a:spcAft>
              <a:buClr>
                <a:schemeClr val="dk1"/>
              </a:buClr>
              <a:buSzPts val="1100"/>
              <a:buFont typeface="Arial"/>
              <a:buNone/>
            </a:pPr>
            <a:r>
              <a:rPr b="1" lang="en" sz="1600">
                <a:solidFill>
                  <a:schemeClr val="lt1"/>
                </a:solidFill>
                <a:latin typeface="Roboto"/>
                <a:ea typeface="Roboto"/>
                <a:cs typeface="Roboto"/>
                <a:sym typeface="Roboto"/>
              </a:rPr>
              <a:t>Friday:</a:t>
            </a:r>
            <a:r>
              <a:rPr lang="en" sz="1600">
                <a:solidFill>
                  <a:schemeClr val="lt1"/>
                </a:solidFill>
              </a:rPr>
              <a:t> Weekly sales wrap up</a:t>
            </a:r>
            <a:endParaRPr sz="1600">
              <a:solidFill>
                <a:schemeClr val="lt1"/>
              </a:solidFill>
            </a:endParaRPr>
          </a:p>
          <a:p>
            <a:pPr indent="0" lvl="0" marL="0" rtl="0" algn="l">
              <a:spcBef>
                <a:spcPts val="1600"/>
              </a:spcBef>
              <a:spcAft>
                <a:spcPts val="1600"/>
              </a:spcAft>
              <a:buNone/>
            </a:pPr>
            <a:r>
              <a:t/>
            </a:r>
            <a:endParaRPr sz="1600">
              <a:solidFill>
                <a:schemeClr val="lt1"/>
              </a:solidFill>
            </a:endParaRPr>
          </a:p>
        </p:txBody>
      </p:sp>
      <p:sp>
        <p:nvSpPr>
          <p:cNvPr id="434" name="Google Shape;434;p68"/>
          <p:cNvSpPr txBox="1"/>
          <p:nvPr>
            <p:ph idx="1" type="body"/>
          </p:nvPr>
        </p:nvSpPr>
        <p:spPr>
          <a:xfrm>
            <a:off x="709827" y="1260041"/>
            <a:ext cx="7941600" cy="53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chemeClr val="lt1"/>
                </a:solidFill>
                <a:latin typeface="Roboto"/>
                <a:ea typeface="Roboto"/>
                <a:cs typeface="Roboto"/>
                <a:sym typeface="Roboto"/>
              </a:rPr>
              <a:t>[ Creating routines allows your team members to maximize their opportunities for success. List all your daily or weekly routines here. ] </a:t>
            </a:r>
            <a:endParaRPr b="1">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9"/>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Sales Process</a:t>
            </a:r>
            <a:endParaRPr/>
          </a:p>
        </p:txBody>
      </p:sp>
      <p:sp>
        <p:nvSpPr>
          <p:cNvPr id="440" name="Google Shape;440;p69"/>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How we acquire customers</a:t>
            </a:r>
            <a:endParaRPr sz="2000"/>
          </a:p>
        </p:txBody>
      </p:sp>
      <p:sp>
        <p:nvSpPr>
          <p:cNvPr id="441" name="Google Shape;441;p69"/>
          <p:cNvSpPr txBox="1"/>
          <p:nvPr/>
        </p:nvSpPr>
        <p:spPr>
          <a:xfrm>
            <a:off x="5249725" y="3681875"/>
            <a:ext cx="3391200" cy="5097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Prospecting				</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Outreach</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Discovery</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Needs analysis</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Demo</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Proposal</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chemeClr val="lt1"/>
                </a:solidFill>
                <a:latin typeface="Roboto Medium"/>
                <a:ea typeface="Roboto Medium"/>
                <a:cs typeface="Roboto Medium"/>
                <a:sym typeface="Roboto Medium"/>
              </a:rPr>
              <a:t>Agreement</a:t>
            </a:r>
            <a:endParaRPr sz="1800">
              <a:solidFill>
                <a:schemeClr val="lt1"/>
              </a:solidFill>
              <a:latin typeface="Roboto Medium"/>
              <a:ea typeface="Roboto Medium"/>
              <a:cs typeface="Roboto Medium"/>
              <a:sym typeface="Roboto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70"/>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solidFill>
                  <a:srgbClr val="FFFFFF"/>
                </a:solidFill>
              </a:rPr>
              <a:t>‹#›</a:t>
            </a:fld>
            <a:endParaRPr sz="1300">
              <a:solidFill>
                <a:srgbClr val="FFFFFF"/>
              </a:solidFill>
              <a:latin typeface="Roboto"/>
              <a:ea typeface="Roboto"/>
              <a:cs typeface="Roboto"/>
              <a:sym typeface="Roboto"/>
            </a:endParaRPr>
          </a:p>
        </p:txBody>
      </p:sp>
      <p:sp>
        <p:nvSpPr>
          <p:cNvPr id="447" name="Google Shape;447;p70"/>
          <p:cNvSpPr txBox="1"/>
          <p:nvPr>
            <p:ph type="ctrTitle"/>
          </p:nvPr>
        </p:nvSpPr>
        <p:spPr>
          <a:xfrm>
            <a:off x="673075" y="268150"/>
            <a:ext cx="7289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Process</a:t>
            </a:r>
            <a:endParaRPr/>
          </a:p>
        </p:txBody>
      </p:sp>
      <p:sp>
        <p:nvSpPr>
          <p:cNvPr id="448" name="Google Shape;448;p70"/>
          <p:cNvSpPr txBox="1"/>
          <p:nvPr>
            <p:ph idx="4294967295" type="body"/>
          </p:nvPr>
        </p:nvSpPr>
        <p:spPr>
          <a:xfrm>
            <a:off x="673075" y="1181050"/>
            <a:ext cx="7427100" cy="64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latin typeface="Roboto"/>
                <a:ea typeface="Roboto"/>
                <a:cs typeface="Roboto"/>
                <a:sym typeface="Roboto"/>
              </a:rPr>
              <a:t>[ This is your routine to optimize sales efficiency. Summarize the steps of your sales process.  ]</a:t>
            </a:r>
            <a:endParaRPr b="1" sz="1300">
              <a:latin typeface="Roboto"/>
              <a:ea typeface="Roboto"/>
              <a:cs typeface="Roboto"/>
              <a:sym typeface="Roboto"/>
            </a:endParaRPr>
          </a:p>
          <a:p>
            <a:pPr indent="0" lvl="0" marL="0" rtl="0" algn="l">
              <a:spcBef>
                <a:spcPts val="1600"/>
              </a:spcBef>
              <a:spcAft>
                <a:spcPts val="1600"/>
              </a:spcAft>
              <a:buNone/>
            </a:pPr>
            <a:r>
              <a:rPr lang="en" sz="1400"/>
              <a:t>In our sales approach, we follow a simple six-step process, systematically and diligently. Here are those steps: routine created to optimize sales efficiency</a:t>
            </a:r>
            <a:endParaRPr sz="1400"/>
          </a:p>
        </p:txBody>
      </p:sp>
      <p:sp>
        <p:nvSpPr>
          <p:cNvPr id="449" name="Google Shape;449;p70"/>
          <p:cNvSpPr/>
          <p:nvPr/>
        </p:nvSpPr>
        <p:spPr>
          <a:xfrm>
            <a:off x="1662920" y="2796335"/>
            <a:ext cx="353400" cy="369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0" name="Google Shape;450;p70"/>
          <p:cNvGrpSpPr/>
          <p:nvPr/>
        </p:nvGrpSpPr>
        <p:grpSpPr>
          <a:xfrm>
            <a:off x="519875" y="2493110"/>
            <a:ext cx="1310403" cy="1897975"/>
            <a:chOff x="519875" y="1948510"/>
            <a:chExt cx="1310403" cy="1897975"/>
          </a:xfrm>
        </p:grpSpPr>
        <p:sp>
          <p:nvSpPr>
            <p:cNvPr id="451" name="Google Shape;451;p70"/>
            <p:cNvSpPr/>
            <p:nvPr/>
          </p:nvSpPr>
          <p:spPr>
            <a:xfrm>
              <a:off x="877947" y="1948510"/>
              <a:ext cx="594300" cy="594300"/>
            </a:xfrm>
            <a:prstGeom prst="ellipse">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70"/>
            <p:cNvSpPr txBox="1"/>
            <p:nvPr/>
          </p:nvSpPr>
          <p:spPr>
            <a:xfrm>
              <a:off x="519878" y="2652285"/>
              <a:ext cx="13104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Roboto Medium"/>
                  <a:ea typeface="Roboto Medium"/>
                  <a:cs typeface="Roboto Medium"/>
                  <a:sym typeface="Roboto Medium"/>
                </a:rPr>
                <a:t>Prospecting</a:t>
              </a:r>
              <a:endParaRPr>
                <a:solidFill>
                  <a:srgbClr val="FFFFFF"/>
                </a:solidFill>
                <a:latin typeface="Roboto Medium"/>
                <a:ea typeface="Roboto Medium"/>
                <a:cs typeface="Roboto Medium"/>
                <a:sym typeface="Roboto Medium"/>
              </a:endParaRPr>
            </a:p>
          </p:txBody>
        </p:sp>
        <p:sp>
          <p:nvSpPr>
            <p:cNvPr id="453" name="Google Shape;453;p70"/>
            <p:cNvSpPr txBox="1"/>
            <p:nvPr/>
          </p:nvSpPr>
          <p:spPr>
            <a:xfrm>
              <a:off x="519875" y="3109085"/>
              <a:ext cx="13104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000">
                  <a:solidFill>
                    <a:srgbClr val="FFFFFF"/>
                  </a:solidFill>
                  <a:latin typeface="Roboto Light"/>
                  <a:ea typeface="Roboto Light"/>
                  <a:cs typeface="Roboto Light"/>
                  <a:sym typeface="Roboto Light"/>
                </a:rPr>
                <a:t>Identifying companies that fit our segment and ICP.</a:t>
              </a:r>
              <a:endParaRPr sz="1000">
                <a:solidFill>
                  <a:srgbClr val="FFFFFF"/>
                </a:solidFill>
                <a:latin typeface="Roboto Light"/>
                <a:ea typeface="Roboto Light"/>
                <a:cs typeface="Roboto Light"/>
                <a:sym typeface="Roboto Light"/>
              </a:endParaRPr>
            </a:p>
          </p:txBody>
        </p:sp>
      </p:grpSp>
      <p:grpSp>
        <p:nvGrpSpPr>
          <p:cNvPr id="454" name="Google Shape;454;p70"/>
          <p:cNvGrpSpPr/>
          <p:nvPr/>
        </p:nvGrpSpPr>
        <p:grpSpPr>
          <a:xfrm>
            <a:off x="1848940" y="2493110"/>
            <a:ext cx="1310400" cy="1897975"/>
            <a:chOff x="1848940" y="1948510"/>
            <a:chExt cx="1310400" cy="1897975"/>
          </a:xfrm>
        </p:grpSpPr>
        <p:sp>
          <p:nvSpPr>
            <p:cNvPr id="455" name="Google Shape;455;p70"/>
            <p:cNvSpPr/>
            <p:nvPr/>
          </p:nvSpPr>
          <p:spPr>
            <a:xfrm>
              <a:off x="2206990" y="1948510"/>
              <a:ext cx="594300" cy="5943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70"/>
            <p:cNvSpPr txBox="1"/>
            <p:nvPr/>
          </p:nvSpPr>
          <p:spPr>
            <a:xfrm>
              <a:off x="1848940" y="2652285"/>
              <a:ext cx="13104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None/>
              </a:pPr>
              <a:r>
                <a:rPr lang="en">
                  <a:solidFill>
                    <a:srgbClr val="FFFFFF"/>
                  </a:solidFill>
                  <a:latin typeface="Roboto Medium"/>
                  <a:ea typeface="Roboto Medium"/>
                  <a:cs typeface="Roboto Medium"/>
                  <a:sym typeface="Roboto Medium"/>
                </a:rPr>
                <a:t>Outreach</a:t>
              </a:r>
              <a:endParaRPr>
                <a:solidFill>
                  <a:srgbClr val="FFFFFF"/>
                </a:solidFill>
                <a:latin typeface="Roboto Medium"/>
                <a:ea typeface="Roboto Medium"/>
                <a:cs typeface="Roboto Medium"/>
                <a:sym typeface="Roboto Medium"/>
              </a:endParaRPr>
            </a:p>
          </p:txBody>
        </p:sp>
        <p:sp>
          <p:nvSpPr>
            <p:cNvPr id="457" name="Google Shape;457;p70"/>
            <p:cNvSpPr txBox="1"/>
            <p:nvPr/>
          </p:nvSpPr>
          <p:spPr>
            <a:xfrm>
              <a:off x="1848940" y="3109085"/>
              <a:ext cx="13104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000">
                  <a:solidFill>
                    <a:srgbClr val="FFFFFF"/>
                  </a:solidFill>
                  <a:latin typeface="Roboto Light"/>
                  <a:ea typeface="Roboto Light"/>
                  <a:cs typeface="Roboto Light"/>
                  <a:sym typeface="Roboto Light"/>
                </a:rPr>
                <a:t>Reaching out to prospects and reacting to inbound and outbound trigger events.</a:t>
              </a:r>
              <a:endParaRPr sz="1000">
                <a:solidFill>
                  <a:srgbClr val="FFFFFF"/>
                </a:solidFill>
                <a:latin typeface="Roboto Light"/>
                <a:ea typeface="Roboto Light"/>
                <a:cs typeface="Roboto Light"/>
                <a:sym typeface="Roboto Light"/>
              </a:endParaRPr>
            </a:p>
          </p:txBody>
        </p:sp>
      </p:grpSp>
      <p:grpSp>
        <p:nvGrpSpPr>
          <p:cNvPr id="458" name="Google Shape;458;p70"/>
          <p:cNvGrpSpPr/>
          <p:nvPr/>
        </p:nvGrpSpPr>
        <p:grpSpPr>
          <a:xfrm>
            <a:off x="3178034" y="2493110"/>
            <a:ext cx="1359902" cy="1897974"/>
            <a:chOff x="3178034" y="1948510"/>
            <a:chExt cx="1359902" cy="1897974"/>
          </a:xfrm>
        </p:grpSpPr>
        <p:sp>
          <p:nvSpPr>
            <p:cNvPr id="459" name="Google Shape;459;p70"/>
            <p:cNvSpPr/>
            <p:nvPr/>
          </p:nvSpPr>
          <p:spPr>
            <a:xfrm>
              <a:off x="3560827" y="1948510"/>
              <a:ext cx="594300" cy="5943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60" name="Google Shape;460;p70"/>
            <p:cNvSpPr txBox="1"/>
            <p:nvPr/>
          </p:nvSpPr>
          <p:spPr>
            <a:xfrm>
              <a:off x="3178034" y="2652285"/>
              <a:ext cx="13599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None/>
              </a:pPr>
              <a:r>
                <a:rPr lang="en">
                  <a:solidFill>
                    <a:srgbClr val="FFFFFF"/>
                  </a:solidFill>
                  <a:latin typeface="Roboto Medium"/>
                  <a:ea typeface="Roboto Medium"/>
                  <a:cs typeface="Roboto Medium"/>
                  <a:sym typeface="Roboto Medium"/>
                </a:rPr>
                <a:t>Discovery</a:t>
              </a:r>
              <a:endParaRPr>
                <a:solidFill>
                  <a:srgbClr val="FFFFFF"/>
                </a:solidFill>
                <a:latin typeface="Roboto Medium"/>
                <a:ea typeface="Roboto Medium"/>
                <a:cs typeface="Roboto Medium"/>
                <a:sym typeface="Roboto Medium"/>
              </a:endParaRPr>
            </a:p>
          </p:txBody>
        </p:sp>
        <p:sp>
          <p:nvSpPr>
            <p:cNvPr id="461" name="Google Shape;461;p70"/>
            <p:cNvSpPr txBox="1"/>
            <p:nvPr/>
          </p:nvSpPr>
          <p:spPr>
            <a:xfrm>
              <a:off x="3178036" y="3109084"/>
              <a:ext cx="13599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000">
                  <a:solidFill>
                    <a:srgbClr val="FFFFFF"/>
                  </a:solidFill>
                  <a:latin typeface="Roboto Light"/>
                  <a:ea typeface="Roboto Light"/>
                  <a:cs typeface="Roboto Light"/>
                  <a:sym typeface="Roboto Light"/>
                </a:rPr>
                <a:t>Running first meetings to explain what Vainu does, qualify the prospect, and understand how we can help.</a:t>
              </a:r>
              <a:endParaRPr sz="1000">
                <a:solidFill>
                  <a:srgbClr val="FFFFFF"/>
                </a:solidFill>
                <a:latin typeface="Roboto Light"/>
                <a:ea typeface="Roboto Light"/>
                <a:cs typeface="Roboto Light"/>
                <a:sym typeface="Roboto Light"/>
              </a:endParaRPr>
            </a:p>
          </p:txBody>
        </p:sp>
      </p:grpSp>
      <p:grpSp>
        <p:nvGrpSpPr>
          <p:cNvPr id="462" name="Google Shape;462;p70"/>
          <p:cNvGrpSpPr/>
          <p:nvPr/>
        </p:nvGrpSpPr>
        <p:grpSpPr>
          <a:xfrm>
            <a:off x="4557650" y="2493110"/>
            <a:ext cx="1310403" cy="1897975"/>
            <a:chOff x="4557650" y="1948510"/>
            <a:chExt cx="1310403" cy="1897975"/>
          </a:xfrm>
        </p:grpSpPr>
        <p:sp>
          <p:nvSpPr>
            <p:cNvPr id="463" name="Google Shape;463;p70"/>
            <p:cNvSpPr/>
            <p:nvPr/>
          </p:nvSpPr>
          <p:spPr>
            <a:xfrm>
              <a:off x="4915703" y="1948510"/>
              <a:ext cx="594300" cy="5943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64" name="Google Shape;464;p70"/>
            <p:cNvSpPr txBox="1"/>
            <p:nvPr/>
          </p:nvSpPr>
          <p:spPr>
            <a:xfrm>
              <a:off x="4557650" y="2652285"/>
              <a:ext cx="13104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None/>
              </a:pPr>
              <a:r>
                <a:rPr lang="en">
                  <a:solidFill>
                    <a:srgbClr val="FFFFFF"/>
                  </a:solidFill>
                  <a:latin typeface="Roboto Medium"/>
                  <a:ea typeface="Roboto Medium"/>
                  <a:cs typeface="Roboto Medium"/>
                  <a:sym typeface="Roboto Medium"/>
                </a:rPr>
                <a:t>Demo</a:t>
              </a:r>
              <a:endParaRPr>
                <a:solidFill>
                  <a:srgbClr val="FFFFFF"/>
                </a:solidFill>
                <a:latin typeface="Roboto Medium"/>
                <a:ea typeface="Roboto Medium"/>
                <a:cs typeface="Roboto Medium"/>
                <a:sym typeface="Roboto Medium"/>
              </a:endParaRPr>
            </a:p>
          </p:txBody>
        </p:sp>
        <p:sp>
          <p:nvSpPr>
            <p:cNvPr id="465" name="Google Shape;465;p70"/>
            <p:cNvSpPr txBox="1"/>
            <p:nvPr/>
          </p:nvSpPr>
          <p:spPr>
            <a:xfrm>
              <a:off x="4557653" y="3109085"/>
              <a:ext cx="13104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000">
                  <a:solidFill>
                    <a:srgbClr val="FFFFFF"/>
                  </a:solidFill>
                  <a:latin typeface="Roboto Light"/>
                  <a:ea typeface="Roboto Light"/>
                  <a:cs typeface="Roboto Light"/>
                  <a:sym typeface="Roboto Light"/>
                </a:rPr>
                <a:t>Running follow-up meetings to showcase the value of our solution for the customer in practice.</a:t>
              </a:r>
              <a:endParaRPr sz="800">
                <a:solidFill>
                  <a:srgbClr val="FFFFFF"/>
                </a:solidFill>
                <a:latin typeface="Roboto"/>
                <a:ea typeface="Roboto"/>
                <a:cs typeface="Roboto"/>
                <a:sym typeface="Roboto"/>
              </a:endParaRPr>
            </a:p>
          </p:txBody>
        </p:sp>
      </p:grpSp>
      <p:grpSp>
        <p:nvGrpSpPr>
          <p:cNvPr id="466" name="Google Shape;466;p70"/>
          <p:cNvGrpSpPr/>
          <p:nvPr/>
        </p:nvGrpSpPr>
        <p:grpSpPr>
          <a:xfrm>
            <a:off x="5887800" y="2493110"/>
            <a:ext cx="1359905" cy="1897975"/>
            <a:chOff x="5887800" y="1948510"/>
            <a:chExt cx="1359905" cy="1897975"/>
          </a:xfrm>
        </p:grpSpPr>
        <p:sp>
          <p:nvSpPr>
            <p:cNvPr id="467" name="Google Shape;467;p70"/>
            <p:cNvSpPr/>
            <p:nvPr/>
          </p:nvSpPr>
          <p:spPr>
            <a:xfrm>
              <a:off x="6270606" y="1948510"/>
              <a:ext cx="594300" cy="5943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68" name="Google Shape;468;p70"/>
            <p:cNvSpPr txBox="1"/>
            <p:nvPr/>
          </p:nvSpPr>
          <p:spPr>
            <a:xfrm>
              <a:off x="5887800" y="2652285"/>
              <a:ext cx="13599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None/>
              </a:pPr>
              <a:r>
                <a:rPr lang="en">
                  <a:solidFill>
                    <a:srgbClr val="FFFFFF"/>
                  </a:solidFill>
                  <a:latin typeface="Roboto Medium"/>
                  <a:ea typeface="Roboto Medium"/>
                  <a:cs typeface="Roboto Medium"/>
                  <a:sym typeface="Roboto Medium"/>
                </a:rPr>
                <a:t>Proposal</a:t>
              </a:r>
              <a:endParaRPr>
                <a:solidFill>
                  <a:srgbClr val="FFFFFF"/>
                </a:solidFill>
                <a:latin typeface="Roboto Medium"/>
                <a:ea typeface="Roboto Medium"/>
                <a:cs typeface="Roboto Medium"/>
                <a:sym typeface="Roboto Medium"/>
              </a:endParaRPr>
            </a:p>
          </p:txBody>
        </p:sp>
        <p:sp>
          <p:nvSpPr>
            <p:cNvPr id="469" name="Google Shape;469;p70"/>
            <p:cNvSpPr txBox="1"/>
            <p:nvPr/>
          </p:nvSpPr>
          <p:spPr>
            <a:xfrm>
              <a:off x="5887806" y="3109085"/>
              <a:ext cx="13599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000">
                  <a:solidFill>
                    <a:srgbClr val="FFFFFF"/>
                  </a:solidFill>
                  <a:latin typeface="Roboto Light"/>
                  <a:ea typeface="Roboto Light"/>
                  <a:cs typeface="Roboto Light"/>
                  <a:sym typeface="Roboto Light"/>
                </a:rPr>
                <a:t>Scoping out a solution with the customer and helping them through the decision process.</a:t>
              </a:r>
              <a:endParaRPr sz="800">
                <a:solidFill>
                  <a:srgbClr val="FFFFFF"/>
                </a:solidFill>
                <a:latin typeface="Roboto"/>
                <a:ea typeface="Roboto"/>
                <a:cs typeface="Roboto"/>
                <a:sym typeface="Roboto"/>
              </a:endParaRPr>
            </a:p>
          </p:txBody>
        </p:sp>
      </p:grpSp>
      <p:grpSp>
        <p:nvGrpSpPr>
          <p:cNvPr id="470" name="Google Shape;470;p70"/>
          <p:cNvGrpSpPr/>
          <p:nvPr/>
        </p:nvGrpSpPr>
        <p:grpSpPr>
          <a:xfrm>
            <a:off x="7264213" y="2493110"/>
            <a:ext cx="1359905" cy="1897975"/>
            <a:chOff x="7264213" y="1948510"/>
            <a:chExt cx="1359905" cy="1897975"/>
          </a:xfrm>
        </p:grpSpPr>
        <p:sp>
          <p:nvSpPr>
            <p:cNvPr id="471" name="Google Shape;471;p70"/>
            <p:cNvSpPr/>
            <p:nvPr/>
          </p:nvSpPr>
          <p:spPr>
            <a:xfrm>
              <a:off x="7647018" y="1948510"/>
              <a:ext cx="594300" cy="594300"/>
            </a:xfrm>
            <a:prstGeom prst="ellipse">
              <a:avLst/>
            </a:prstGeom>
            <a:noFill/>
            <a:ln cap="flat" cmpd="sng" w="38100">
              <a:solidFill>
                <a:srgbClr val="FEE4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72" name="Google Shape;472;p70"/>
            <p:cNvSpPr txBox="1"/>
            <p:nvPr/>
          </p:nvSpPr>
          <p:spPr>
            <a:xfrm>
              <a:off x="7264213" y="2652285"/>
              <a:ext cx="1359900" cy="4464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None/>
              </a:pPr>
              <a:r>
                <a:rPr lang="en">
                  <a:solidFill>
                    <a:srgbClr val="FFFFFF"/>
                  </a:solidFill>
                  <a:latin typeface="Roboto Medium"/>
                  <a:ea typeface="Roboto Medium"/>
                  <a:cs typeface="Roboto Medium"/>
                  <a:sym typeface="Roboto Medium"/>
                </a:rPr>
                <a:t>Offer</a:t>
              </a:r>
              <a:endParaRPr>
                <a:solidFill>
                  <a:srgbClr val="FFFFFF"/>
                </a:solidFill>
                <a:latin typeface="Roboto Medium"/>
                <a:ea typeface="Roboto Medium"/>
                <a:cs typeface="Roboto Medium"/>
                <a:sym typeface="Roboto Medium"/>
              </a:endParaRPr>
            </a:p>
          </p:txBody>
        </p:sp>
        <p:sp>
          <p:nvSpPr>
            <p:cNvPr id="473" name="Google Shape;473;p70"/>
            <p:cNvSpPr txBox="1"/>
            <p:nvPr/>
          </p:nvSpPr>
          <p:spPr>
            <a:xfrm>
              <a:off x="7264218" y="3109085"/>
              <a:ext cx="13599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000">
                  <a:solidFill>
                    <a:srgbClr val="FFFFFF"/>
                  </a:solidFill>
                  <a:latin typeface="Roboto Light"/>
                  <a:ea typeface="Roboto Light"/>
                  <a:cs typeface="Roboto Light"/>
                  <a:sym typeface="Roboto Light"/>
                </a:rPr>
                <a:t>Documenting and signing a formal agreement.</a:t>
              </a:r>
              <a:endParaRPr sz="800">
                <a:solidFill>
                  <a:srgbClr val="FFFFFF"/>
                </a:solidFill>
                <a:latin typeface="Roboto"/>
                <a:ea typeface="Roboto"/>
                <a:cs typeface="Roboto"/>
                <a:sym typeface="Roboto"/>
              </a:endParaRPr>
            </a:p>
          </p:txBody>
        </p:sp>
      </p:grpSp>
      <p:sp>
        <p:nvSpPr>
          <p:cNvPr id="474" name="Google Shape;474;p70"/>
          <p:cNvSpPr/>
          <p:nvPr/>
        </p:nvSpPr>
        <p:spPr>
          <a:xfrm>
            <a:off x="3004357" y="2796335"/>
            <a:ext cx="353400" cy="369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70"/>
          <p:cNvSpPr/>
          <p:nvPr/>
        </p:nvSpPr>
        <p:spPr>
          <a:xfrm>
            <a:off x="4358720" y="2796335"/>
            <a:ext cx="353400" cy="369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70"/>
          <p:cNvSpPr/>
          <p:nvPr/>
        </p:nvSpPr>
        <p:spPr>
          <a:xfrm>
            <a:off x="5713595" y="2796335"/>
            <a:ext cx="353400" cy="369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70"/>
          <p:cNvSpPr/>
          <p:nvPr/>
        </p:nvSpPr>
        <p:spPr>
          <a:xfrm>
            <a:off x="7079257" y="2796335"/>
            <a:ext cx="353400" cy="36900"/>
          </a:xfrm>
          <a:prstGeom prst="roundRect">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8" name="Google Shape;478;p70"/>
          <p:cNvPicPr preferRelativeResize="0"/>
          <p:nvPr/>
        </p:nvPicPr>
        <p:blipFill>
          <a:blip r:embed="rId3">
            <a:alphaModFix/>
          </a:blip>
          <a:stretch>
            <a:fillRect/>
          </a:stretch>
        </p:blipFill>
        <p:spPr>
          <a:xfrm>
            <a:off x="1028400" y="2634100"/>
            <a:ext cx="293346" cy="293346"/>
          </a:xfrm>
          <a:prstGeom prst="rect">
            <a:avLst/>
          </a:prstGeom>
          <a:noFill/>
          <a:ln>
            <a:noFill/>
          </a:ln>
        </p:spPr>
      </p:pic>
      <p:pic>
        <p:nvPicPr>
          <p:cNvPr id="479" name="Google Shape;479;p70"/>
          <p:cNvPicPr preferRelativeResize="0"/>
          <p:nvPr/>
        </p:nvPicPr>
        <p:blipFill>
          <a:blip r:embed="rId4">
            <a:alphaModFix/>
          </a:blip>
          <a:stretch>
            <a:fillRect/>
          </a:stretch>
        </p:blipFill>
        <p:spPr>
          <a:xfrm>
            <a:off x="2363663" y="2634098"/>
            <a:ext cx="293346" cy="293346"/>
          </a:xfrm>
          <a:prstGeom prst="rect">
            <a:avLst/>
          </a:prstGeom>
          <a:noFill/>
          <a:ln>
            <a:noFill/>
          </a:ln>
        </p:spPr>
      </p:pic>
      <p:pic>
        <p:nvPicPr>
          <p:cNvPr id="480" name="Google Shape;480;p70"/>
          <p:cNvPicPr preferRelativeResize="0"/>
          <p:nvPr/>
        </p:nvPicPr>
        <p:blipFill>
          <a:blip r:embed="rId5">
            <a:alphaModFix/>
          </a:blip>
          <a:stretch>
            <a:fillRect/>
          </a:stretch>
        </p:blipFill>
        <p:spPr>
          <a:xfrm>
            <a:off x="3711555" y="2668317"/>
            <a:ext cx="293346" cy="224920"/>
          </a:xfrm>
          <a:prstGeom prst="rect">
            <a:avLst/>
          </a:prstGeom>
          <a:noFill/>
          <a:ln>
            <a:noFill/>
          </a:ln>
        </p:spPr>
      </p:pic>
      <p:pic>
        <p:nvPicPr>
          <p:cNvPr id="481" name="Google Shape;481;p70"/>
          <p:cNvPicPr preferRelativeResize="0"/>
          <p:nvPr/>
        </p:nvPicPr>
        <p:blipFill>
          <a:blip r:embed="rId6">
            <a:alphaModFix/>
          </a:blip>
          <a:stretch>
            <a:fillRect/>
          </a:stretch>
        </p:blipFill>
        <p:spPr>
          <a:xfrm>
            <a:off x="5066187" y="2662725"/>
            <a:ext cx="293346" cy="236099"/>
          </a:xfrm>
          <a:prstGeom prst="rect">
            <a:avLst/>
          </a:prstGeom>
          <a:noFill/>
          <a:ln>
            <a:noFill/>
          </a:ln>
        </p:spPr>
      </p:pic>
      <p:pic>
        <p:nvPicPr>
          <p:cNvPr id="482" name="Google Shape;482;p70"/>
          <p:cNvPicPr preferRelativeResize="0"/>
          <p:nvPr/>
        </p:nvPicPr>
        <p:blipFill>
          <a:blip r:embed="rId7">
            <a:alphaModFix/>
          </a:blip>
          <a:stretch>
            <a:fillRect/>
          </a:stretch>
        </p:blipFill>
        <p:spPr>
          <a:xfrm>
            <a:off x="6426447" y="2634097"/>
            <a:ext cx="293350" cy="293350"/>
          </a:xfrm>
          <a:prstGeom prst="rect">
            <a:avLst/>
          </a:prstGeom>
          <a:noFill/>
          <a:ln>
            <a:noFill/>
          </a:ln>
        </p:spPr>
      </p:pic>
      <p:pic>
        <p:nvPicPr>
          <p:cNvPr id="483" name="Google Shape;483;p70"/>
          <p:cNvPicPr preferRelativeResize="0"/>
          <p:nvPr/>
        </p:nvPicPr>
        <p:blipFill>
          <a:blip r:embed="rId8">
            <a:alphaModFix/>
          </a:blip>
          <a:stretch>
            <a:fillRect/>
          </a:stretch>
        </p:blipFill>
        <p:spPr>
          <a:xfrm>
            <a:off x="7792103" y="2716922"/>
            <a:ext cx="353404" cy="1277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44"/>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t>‹#›</a:t>
            </a:fld>
            <a:endParaRPr sz="1300">
              <a:latin typeface="Roboto"/>
              <a:ea typeface="Roboto"/>
              <a:cs typeface="Roboto"/>
              <a:sym typeface="Roboto"/>
            </a:endParaRPr>
          </a:p>
        </p:txBody>
      </p:sp>
      <p:sp>
        <p:nvSpPr>
          <p:cNvPr id="188" name="Google Shape;188;p44"/>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Table of contents</a:t>
            </a:r>
            <a:endParaRPr/>
          </a:p>
        </p:txBody>
      </p:sp>
      <p:sp>
        <p:nvSpPr>
          <p:cNvPr id="189" name="Google Shape;189;p44"/>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Company overview</a:t>
            </a:r>
            <a:endParaRPr/>
          </a:p>
          <a:p>
            <a:pPr indent="-342900" lvl="0" marL="457200" rtl="0" algn="l">
              <a:spcBef>
                <a:spcPts val="0"/>
              </a:spcBef>
              <a:spcAft>
                <a:spcPts val="0"/>
              </a:spcAft>
              <a:buSzPts val="1800"/>
              <a:buAutoNum type="arabicPeriod"/>
            </a:pPr>
            <a:r>
              <a:rPr lang="en"/>
              <a:t>Our offering: Product, services, and pricing</a:t>
            </a:r>
            <a:endParaRPr/>
          </a:p>
          <a:p>
            <a:pPr indent="-342900" lvl="0" marL="457200" rtl="0" algn="l">
              <a:spcBef>
                <a:spcPts val="0"/>
              </a:spcBef>
              <a:spcAft>
                <a:spcPts val="0"/>
              </a:spcAft>
              <a:buSzPts val="1800"/>
              <a:buAutoNum type="arabicPeriod"/>
            </a:pPr>
            <a:r>
              <a:rPr lang="en"/>
              <a:t>Our methodology for selling</a:t>
            </a:r>
            <a:endParaRPr/>
          </a:p>
          <a:p>
            <a:pPr indent="-317500" lvl="1" marL="914400" rtl="0" algn="l">
              <a:spcBef>
                <a:spcPts val="0"/>
              </a:spcBef>
              <a:spcAft>
                <a:spcPts val="0"/>
              </a:spcAft>
              <a:buSzPts val="1400"/>
              <a:buAutoNum type="alphaLcPeriod"/>
            </a:pPr>
            <a:r>
              <a:rPr lang="en"/>
              <a:t>Sales approach</a:t>
            </a:r>
            <a:endParaRPr/>
          </a:p>
          <a:p>
            <a:pPr indent="-317500" lvl="1" marL="914400" rtl="0" algn="l">
              <a:spcBef>
                <a:spcPts val="0"/>
              </a:spcBef>
              <a:spcAft>
                <a:spcPts val="0"/>
              </a:spcAft>
              <a:buSzPts val="1400"/>
              <a:buAutoNum type="alphaLcPeriod"/>
            </a:pPr>
            <a:r>
              <a:rPr lang="en">
                <a:solidFill>
                  <a:schemeClr val="lt1"/>
                </a:solidFill>
              </a:rPr>
              <a:t>Ideal customer profile</a:t>
            </a:r>
            <a:endParaRPr/>
          </a:p>
          <a:p>
            <a:pPr indent="-317500" lvl="1" marL="914400" rtl="0" algn="l">
              <a:spcBef>
                <a:spcPts val="0"/>
              </a:spcBef>
              <a:spcAft>
                <a:spcPts val="0"/>
              </a:spcAft>
              <a:buSzPts val="1400"/>
              <a:buAutoNum type="alphaLcPeriod"/>
            </a:pPr>
            <a:r>
              <a:rPr lang="en"/>
              <a:t>Buyer persona</a:t>
            </a:r>
            <a:endParaRPr/>
          </a:p>
          <a:p>
            <a:pPr indent="-317500" lvl="1" marL="914400" rtl="0" algn="l">
              <a:spcBef>
                <a:spcPts val="0"/>
              </a:spcBef>
              <a:spcAft>
                <a:spcPts val="0"/>
              </a:spcAft>
              <a:buSzPts val="1400"/>
              <a:buAutoNum type="alphaLcPeriod"/>
            </a:pPr>
            <a:r>
              <a:rPr lang="en"/>
              <a:t>Sales key performance indicators (KPIs)</a:t>
            </a:r>
            <a:endParaRPr/>
          </a:p>
          <a:p>
            <a:pPr indent="-317500" lvl="1" marL="914400" rtl="0" algn="l">
              <a:spcBef>
                <a:spcPts val="0"/>
              </a:spcBef>
              <a:spcAft>
                <a:spcPts val="0"/>
              </a:spcAft>
              <a:buSzPts val="1400"/>
              <a:buAutoNum type="alphaLcPeriod"/>
            </a:pPr>
            <a:r>
              <a:rPr lang="en"/>
              <a:t>Our tech stack</a:t>
            </a:r>
            <a:endParaRPr/>
          </a:p>
          <a:p>
            <a:pPr indent="-342900" lvl="0" marL="457200" rtl="0" algn="l">
              <a:spcBef>
                <a:spcPts val="0"/>
              </a:spcBef>
              <a:spcAft>
                <a:spcPts val="0"/>
              </a:spcAft>
              <a:buSzPts val="1800"/>
              <a:buAutoNum type="arabicPeriod"/>
            </a:pPr>
            <a:r>
              <a:rPr lang="en"/>
              <a:t>Our sales process</a:t>
            </a:r>
            <a:endParaRPr/>
          </a:p>
          <a:p>
            <a:pPr indent="-317500" lvl="1" marL="914400" rtl="0" algn="l">
              <a:spcBef>
                <a:spcPts val="0"/>
              </a:spcBef>
              <a:spcAft>
                <a:spcPts val="0"/>
              </a:spcAft>
              <a:buSzPts val="1400"/>
              <a:buAutoNum type="alphaLcPeriod"/>
            </a:pPr>
            <a:r>
              <a:rPr lang="en"/>
              <a:t>From prospecting and outreach to agreement and closed deal</a:t>
            </a:r>
            <a:endParaRPr/>
          </a:p>
          <a:p>
            <a:pPr indent="-342900" lvl="0" marL="457200" rtl="0" algn="l">
              <a:spcBef>
                <a:spcPts val="0"/>
              </a:spcBef>
              <a:spcAft>
                <a:spcPts val="0"/>
              </a:spcAft>
              <a:buSzPts val="1800"/>
              <a:buAutoNum type="arabicPeriod"/>
            </a:pPr>
            <a:r>
              <a:rPr lang="en"/>
              <a:t>Additional resources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1"/>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t>‹#›</a:t>
            </a:fld>
            <a:endParaRPr sz="1300">
              <a:latin typeface="Roboto"/>
              <a:ea typeface="Roboto"/>
              <a:cs typeface="Roboto"/>
              <a:sym typeface="Roboto"/>
            </a:endParaRPr>
          </a:p>
        </p:txBody>
      </p:sp>
      <p:sp>
        <p:nvSpPr>
          <p:cNvPr id="489" name="Google Shape;489;p71"/>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Prospecting</a:t>
            </a:r>
            <a:endParaRPr/>
          </a:p>
        </p:txBody>
      </p:sp>
      <p:sp>
        <p:nvSpPr>
          <p:cNvPr id="490" name="Google Shape;490;p71"/>
          <p:cNvSpPr txBox="1"/>
          <p:nvPr>
            <p:ph idx="4294967295" type="body"/>
          </p:nvPr>
        </p:nvSpPr>
        <p:spPr>
          <a:xfrm>
            <a:off x="4753475" y="1438250"/>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 How will you find potential customers? </a:t>
            </a:r>
            <a:endParaRPr b="1" sz="1200">
              <a:latin typeface="Roboto"/>
              <a:ea typeface="Roboto"/>
              <a:cs typeface="Roboto"/>
              <a:sym typeface="Roboto"/>
            </a:endParaRPr>
          </a:p>
          <a:p>
            <a:pPr indent="0" lvl="0" marL="0" rtl="0" algn="l">
              <a:spcBef>
                <a:spcPts val="1600"/>
              </a:spcBef>
              <a:spcAft>
                <a:spcPts val="1600"/>
              </a:spcAft>
              <a:buNone/>
            </a:pPr>
            <a:r>
              <a:rPr b="1" lang="en" sz="1200">
                <a:latin typeface="Roboto"/>
                <a:ea typeface="Roboto"/>
                <a:cs typeface="Roboto"/>
                <a:sym typeface="Roboto"/>
              </a:rPr>
              <a:t>Describe your strategy to find companies interested in the products and services you're offering. ]</a:t>
            </a:r>
            <a:endParaRPr b="1" sz="1200">
              <a:latin typeface="Roboto"/>
              <a:ea typeface="Roboto"/>
              <a:cs typeface="Roboto"/>
              <a:sym typeface="Roboto"/>
            </a:endParaRPr>
          </a:p>
        </p:txBody>
      </p:sp>
      <p:sp>
        <p:nvSpPr>
          <p:cNvPr id="491" name="Google Shape;491;p71"/>
          <p:cNvSpPr txBox="1"/>
          <p:nvPr>
            <p:ph idx="4294967295" type="body"/>
          </p:nvPr>
        </p:nvSpPr>
        <p:spPr>
          <a:xfrm>
            <a:off x="825475" y="1541475"/>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Named accounts are your ideal prospects—the ones you’ve identified yourself as the the top 100 companies most likely to be interested in our offering in terms of company fit. </a:t>
            </a:r>
            <a:endParaRPr sz="1200">
              <a:solidFill>
                <a:schemeClr val="dk1"/>
              </a:solidFill>
            </a:endParaRPr>
          </a:p>
          <a:p>
            <a:pPr indent="0" lvl="0" marL="0" rtl="0" algn="l">
              <a:spcBef>
                <a:spcPts val="1600"/>
              </a:spcBef>
              <a:spcAft>
                <a:spcPts val="0"/>
              </a:spcAft>
              <a:buNone/>
            </a:pPr>
            <a:r>
              <a:rPr lang="en" sz="1200"/>
              <a:t>Unlike any other prospect, you should be especially active with your named accounts. Be sure to reach out every quarter to check in—after all, you do believe we’d be the perfect match.</a:t>
            </a:r>
            <a:endParaRPr sz="1200"/>
          </a:p>
          <a:p>
            <a:pPr indent="0" lvl="0" marL="0" rtl="0" algn="l">
              <a:spcBef>
                <a:spcPts val="1600"/>
              </a:spcBef>
              <a:spcAft>
                <a:spcPts val="1600"/>
              </a:spcAft>
              <a:buNone/>
            </a:pPr>
            <a:r>
              <a:rPr lang="en" sz="1200"/>
              <a:t>Keep these named accounts under your name in the CRM platform, and add and remove companies as you see fit. But remember, only the 100 best accounts!</a:t>
            </a:r>
            <a:endParaRPr sz="1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2"/>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solidFill>
                  <a:srgbClr val="FFFFFF"/>
                </a:solidFill>
              </a:rPr>
              <a:t>‹#›</a:t>
            </a:fld>
            <a:endParaRPr sz="1300">
              <a:solidFill>
                <a:srgbClr val="FFFFFF"/>
              </a:solidFill>
              <a:latin typeface="Roboto"/>
              <a:ea typeface="Roboto"/>
              <a:cs typeface="Roboto"/>
              <a:sym typeface="Roboto"/>
            </a:endParaRPr>
          </a:p>
        </p:txBody>
      </p:sp>
      <p:sp>
        <p:nvSpPr>
          <p:cNvPr id="497" name="Google Shape;497;p72"/>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Outreach</a:t>
            </a:r>
            <a:endParaRPr/>
          </a:p>
        </p:txBody>
      </p:sp>
      <p:sp>
        <p:nvSpPr>
          <p:cNvPr id="498" name="Google Shape;498;p72"/>
          <p:cNvSpPr txBox="1"/>
          <p:nvPr>
            <p:ph idx="4294967295" type="body"/>
          </p:nvPr>
        </p:nvSpPr>
        <p:spPr>
          <a:xfrm>
            <a:off x="673075" y="1389075"/>
            <a:ext cx="3898800" cy="32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Once we know who we want to sell to, it’s time for outreach. To make sure we actually get a hold of the people we’re targeting, we stick to a routine cadence when reaching out.</a:t>
            </a:r>
            <a:endParaRPr sz="1200"/>
          </a:p>
          <a:p>
            <a:pPr indent="0" lvl="0" marL="0" rtl="0" algn="l">
              <a:spcBef>
                <a:spcPts val="1600"/>
              </a:spcBef>
              <a:spcAft>
                <a:spcPts val="0"/>
              </a:spcAft>
              <a:buNone/>
            </a:pPr>
            <a:r>
              <a:rPr lang="en" sz="1200"/>
              <a:t>The cadence is a combination of different outreach tactics repeated for each prospect in a systematic way. This gives us the best chance to get our message in front of the buyers. </a:t>
            </a:r>
            <a:endParaRPr sz="1200"/>
          </a:p>
          <a:p>
            <a:pPr indent="0" lvl="0" marL="0" rtl="0" algn="l">
              <a:spcBef>
                <a:spcPts val="1600"/>
              </a:spcBef>
              <a:spcAft>
                <a:spcPts val="0"/>
              </a:spcAft>
              <a:buNone/>
            </a:pPr>
            <a:r>
              <a:rPr lang="en" sz="1200"/>
              <a:t>In this step of the process, gather in-depth information on your prospects in order to prepare your pitch and personalize your outreach.</a:t>
            </a:r>
            <a:endParaRPr sz="1200"/>
          </a:p>
          <a:p>
            <a:pPr indent="0" lvl="0" marL="0" rtl="0" algn="l">
              <a:spcBef>
                <a:spcPts val="1600"/>
              </a:spcBef>
              <a:spcAft>
                <a:spcPts val="0"/>
              </a:spcAft>
              <a:buClr>
                <a:schemeClr val="dk1"/>
              </a:buClr>
              <a:buSzPts val="1100"/>
              <a:buFont typeface="Arial"/>
              <a:buNone/>
            </a:pPr>
            <a:r>
              <a:t/>
            </a:r>
            <a:endParaRPr sz="1200"/>
          </a:p>
          <a:p>
            <a:pPr indent="0" lvl="0" marL="0" rtl="0" algn="l">
              <a:spcBef>
                <a:spcPts val="1600"/>
              </a:spcBef>
              <a:spcAft>
                <a:spcPts val="0"/>
              </a:spcAft>
              <a:buNone/>
            </a:pPr>
            <a:r>
              <a:t/>
            </a:r>
            <a:endParaRPr sz="1200"/>
          </a:p>
          <a:p>
            <a:pPr indent="0" lvl="0" marL="0" rtl="0" algn="l">
              <a:spcBef>
                <a:spcPts val="1600"/>
              </a:spcBef>
              <a:spcAft>
                <a:spcPts val="1600"/>
              </a:spcAft>
              <a:buNone/>
            </a:pPr>
            <a:r>
              <a:t/>
            </a:r>
            <a:endParaRPr sz="1200"/>
          </a:p>
        </p:txBody>
      </p:sp>
      <p:cxnSp>
        <p:nvCxnSpPr>
          <p:cNvPr id="499" name="Google Shape;499;p72"/>
          <p:cNvCxnSpPr>
            <a:stCxn id="500" idx="4"/>
          </p:cNvCxnSpPr>
          <p:nvPr/>
        </p:nvCxnSpPr>
        <p:spPr>
          <a:xfrm>
            <a:off x="5260082" y="929544"/>
            <a:ext cx="0" cy="421500"/>
          </a:xfrm>
          <a:prstGeom prst="straightConnector1">
            <a:avLst/>
          </a:prstGeom>
          <a:noFill/>
          <a:ln cap="flat" cmpd="sng" w="9525">
            <a:solidFill>
              <a:srgbClr val="000000"/>
            </a:solidFill>
            <a:prstDash val="solid"/>
            <a:round/>
            <a:headEnd len="med" w="med" type="none"/>
            <a:tailEnd len="med" w="med" type="none"/>
          </a:ln>
        </p:spPr>
      </p:cxnSp>
      <p:cxnSp>
        <p:nvCxnSpPr>
          <p:cNvPr id="501" name="Google Shape;501;p72"/>
          <p:cNvCxnSpPr>
            <a:stCxn id="502" idx="4"/>
          </p:cNvCxnSpPr>
          <p:nvPr/>
        </p:nvCxnSpPr>
        <p:spPr>
          <a:xfrm>
            <a:off x="5260082" y="1883844"/>
            <a:ext cx="0" cy="421500"/>
          </a:xfrm>
          <a:prstGeom prst="straightConnector1">
            <a:avLst/>
          </a:prstGeom>
          <a:noFill/>
          <a:ln cap="flat" cmpd="sng" w="9525">
            <a:solidFill>
              <a:srgbClr val="000000"/>
            </a:solidFill>
            <a:prstDash val="solid"/>
            <a:round/>
            <a:headEnd len="med" w="med" type="none"/>
            <a:tailEnd len="med" w="med" type="none"/>
          </a:ln>
        </p:spPr>
      </p:cxnSp>
      <p:cxnSp>
        <p:nvCxnSpPr>
          <p:cNvPr id="503" name="Google Shape;503;p72"/>
          <p:cNvCxnSpPr>
            <a:stCxn id="504" idx="4"/>
          </p:cNvCxnSpPr>
          <p:nvPr/>
        </p:nvCxnSpPr>
        <p:spPr>
          <a:xfrm>
            <a:off x="5260082" y="2838144"/>
            <a:ext cx="0" cy="421500"/>
          </a:xfrm>
          <a:prstGeom prst="straightConnector1">
            <a:avLst/>
          </a:prstGeom>
          <a:noFill/>
          <a:ln cap="flat" cmpd="sng" w="9525">
            <a:solidFill>
              <a:srgbClr val="000000"/>
            </a:solidFill>
            <a:prstDash val="solid"/>
            <a:round/>
            <a:headEnd len="med" w="med" type="none"/>
            <a:tailEnd len="med" w="med" type="none"/>
          </a:ln>
        </p:spPr>
      </p:cxnSp>
      <p:cxnSp>
        <p:nvCxnSpPr>
          <p:cNvPr id="505" name="Google Shape;505;p72"/>
          <p:cNvCxnSpPr>
            <a:stCxn id="506" idx="4"/>
          </p:cNvCxnSpPr>
          <p:nvPr/>
        </p:nvCxnSpPr>
        <p:spPr>
          <a:xfrm>
            <a:off x="5260082" y="3792444"/>
            <a:ext cx="0" cy="421500"/>
          </a:xfrm>
          <a:prstGeom prst="straightConnector1">
            <a:avLst/>
          </a:prstGeom>
          <a:noFill/>
          <a:ln cap="flat" cmpd="sng" w="9525">
            <a:solidFill>
              <a:srgbClr val="000000"/>
            </a:solidFill>
            <a:prstDash val="solid"/>
            <a:round/>
            <a:headEnd len="med" w="med" type="none"/>
            <a:tailEnd len="med" w="med" type="none"/>
          </a:ln>
        </p:spPr>
      </p:cxnSp>
      <p:sp>
        <p:nvSpPr>
          <p:cNvPr id="507" name="Google Shape;507;p72"/>
          <p:cNvSpPr txBox="1"/>
          <p:nvPr>
            <p:ph idx="4294967295" type="body"/>
          </p:nvPr>
        </p:nvSpPr>
        <p:spPr>
          <a:xfrm>
            <a:off x="4753475" y="1438250"/>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 Describe your outreach strategy. When is a the right time to pick up the phone and call?</a:t>
            </a:r>
            <a:endParaRPr b="1" sz="1200">
              <a:latin typeface="Roboto"/>
              <a:ea typeface="Roboto"/>
              <a:cs typeface="Roboto"/>
              <a:sym typeface="Roboto"/>
            </a:endParaRPr>
          </a:p>
          <a:p>
            <a:pPr indent="0" lvl="0" marL="0" rtl="0" algn="l">
              <a:spcBef>
                <a:spcPts val="1600"/>
              </a:spcBef>
              <a:spcAft>
                <a:spcPts val="1600"/>
              </a:spcAft>
              <a:buNone/>
            </a:pPr>
            <a:r>
              <a:rPr b="1" lang="en" sz="1200">
                <a:latin typeface="Roboto"/>
                <a:ea typeface="Roboto"/>
                <a:cs typeface="Roboto"/>
                <a:sym typeface="Roboto"/>
              </a:rPr>
              <a:t>Include several examples of your sales pitch and collateral. ]</a:t>
            </a:r>
            <a:endParaRPr b="1" sz="1200">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3"/>
          <p:cNvSpPr txBox="1"/>
          <p:nvPr>
            <p:ph idx="1" type="body"/>
          </p:nvPr>
        </p:nvSpPr>
        <p:spPr>
          <a:xfrm>
            <a:off x="605250" y="1478550"/>
            <a:ext cx="3701700" cy="2616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1400">
                <a:latin typeface="Roboto"/>
                <a:ea typeface="Roboto"/>
                <a:cs typeface="Roboto"/>
                <a:sym typeface="Roboto"/>
              </a:rPr>
              <a:t>[ Define the number of touches over a period of time to illustrate the typical sales cadence at your company. ]</a:t>
            </a:r>
            <a:endParaRPr b="1" sz="1400">
              <a:latin typeface="Roboto"/>
              <a:ea typeface="Roboto"/>
              <a:cs typeface="Roboto"/>
              <a:sym typeface="Roboto"/>
            </a:endParaRPr>
          </a:p>
        </p:txBody>
      </p:sp>
      <p:sp>
        <p:nvSpPr>
          <p:cNvPr id="513" name="Google Shape;513;p73"/>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t>‹#›</a:t>
            </a:fld>
            <a:endParaRPr sz="1300">
              <a:latin typeface="Roboto"/>
              <a:ea typeface="Roboto"/>
              <a:cs typeface="Roboto"/>
              <a:sym typeface="Roboto"/>
            </a:endParaRPr>
          </a:p>
        </p:txBody>
      </p:sp>
      <p:sp>
        <p:nvSpPr>
          <p:cNvPr id="514" name="Google Shape;514;p73"/>
          <p:cNvSpPr txBox="1"/>
          <p:nvPr>
            <p:ph type="ctrTitle"/>
          </p:nvPr>
        </p:nvSpPr>
        <p:spPr>
          <a:xfrm>
            <a:off x="605250" y="349900"/>
            <a:ext cx="73983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Sales cadence</a:t>
            </a:r>
            <a:endParaRPr/>
          </a:p>
        </p:txBody>
      </p:sp>
      <p:sp>
        <p:nvSpPr>
          <p:cNvPr id="515" name="Google Shape;515;p73"/>
          <p:cNvSpPr/>
          <p:nvPr/>
        </p:nvSpPr>
        <p:spPr>
          <a:xfrm>
            <a:off x="4993682" y="387219"/>
            <a:ext cx="532800" cy="532800"/>
          </a:xfrm>
          <a:prstGeom prst="ellipse">
            <a:avLst/>
          </a:prstGeom>
          <a:solidFill>
            <a:srgbClr val="FEE4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73"/>
          <p:cNvSpPr txBox="1"/>
          <p:nvPr>
            <p:ph idx="1" type="body"/>
          </p:nvPr>
        </p:nvSpPr>
        <p:spPr>
          <a:xfrm>
            <a:off x="5634000" y="437325"/>
            <a:ext cx="2508000" cy="43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t>Email &gt; Voicemail</a:t>
            </a:r>
            <a:endParaRPr sz="1200"/>
          </a:p>
        </p:txBody>
      </p:sp>
      <p:sp>
        <p:nvSpPr>
          <p:cNvPr id="517" name="Google Shape;517;p73"/>
          <p:cNvSpPr txBox="1"/>
          <p:nvPr>
            <p:ph idx="1" type="body"/>
          </p:nvPr>
        </p:nvSpPr>
        <p:spPr>
          <a:xfrm>
            <a:off x="5039575" y="401150"/>
            <a:ext cx="441000" cy="322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000">
                <a:solidFill>
                  <a:srgbClr val="434343"/>
                </a:solidFill>
              </a:rPr>
              <a:t>Day</a:t>
            </a:r>
            <a:br>
              <a:rPr lang="en" sz="1000">
                <a:solidFill>
                  <a:srgbClr val="434343"/>
                </a:solidFill>
              </a:rPr>
            </a:br>
            <a:r>
              <a:rPr lang="en" sz="1000">
                <a:solidFill>
                  <a:srgbClr val="434343"/>
                </a:solidFill>
              </a:rPr>
              <a:t>1</a:t>
            </a:r>
            <a:endParaRPr sz="1000">
              <a:solidFill>
                <a:srgbClr val="434343"/>
              </a:solidFill>
            </a:endParaRPr>
          </a:p>
        </p:txBody>
      </p:sp>
      <p:cxnSp>
        <p:nvCxnSpPr>
          <p:cNvPr id="518" name="Google Shape;518;p73"/>
          <p:cNvCxnSpPr/>
          <p:nvPr/>
        </p:nvCxnSpPr>
        <p:spPr>
          <a:xfrm>
            <a:off x="5260082" y="929544"/>
            <a:ext cx="0" cy="432600"/>
          </a:xfrm>
          <a:prstGeom prst="straightConnector1">
            <a:avLst/>
          </a:prstGeom>
          <a:noFill/>
          <a:ln cap="flat" cmpd="sng" w="9525">
            <a:solidFill>
              <a:srgbClr val="434343"/>
            </a:solidFill>
            <a:prstDash val="solid"/>
            <a:round/>
            <a:headEnd len="med" w="med" type="none"/>
            <a:tailEnd len="med" w="med" type="none"/>
          </a:ln>
        </p:spPr>
      </p:cxnSp>
      <p:sp>
        <p:nvSpPr>
          <p:cNvPr id="519" name="Google Shape;519;p73"/>
          <p:cNvSpPr/>
          <p:nvPr/>
        </p:nvSpPr>
        <p:spPr>
          <a:xfrm>
            <a:off x="4993682" y="1352619"/>
            <a:ext cx="532800" cy="532800"/>
          </a:xfrm>
          <a:prstGeom prst="ellipse">
            <a:avLst/>
          </a:prstGeom>
          <a:solidFill>
            <a:srgbClr val="FEE4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73"/>
          <p:cNvSpPr txBox="1"/>
          <p:nvPr>
            <p:ph idx="1" type="body"/>
          </p:nvPr>
        </p:nvSpPr>
        <p:spPr>
          <a:xfrm>
            <a:off x="5039575" y="1366550"/>
            <a:ext cx="441000" cy="322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000">
                <a:solidFill>
                  <a:srgbClr val="434343"/>
                </a:solidFill>
              </a:rPr>
              <a:t>Day</a:t>
            </a:r>
            <a:br>
              <a:rPr lang="en" sz="1000">
                <a:solidFill>
                  <a:srgbClr val="434343"/>
                </a:solidFill>
              </a:rPr>
            </a:br>
            <a:r>
              <a:rPr lang="en" sz="1000">
                <a:solidFill>
                  <a:srgbClr val="434343"/>
                </a:solidFill>
              </a:rPr>
              <a:t>2</a:t>
            </a:r>
            <a:endParaRPr sz="1000">
              <a:solidFill>
                <a:srgbClr val="434343"/>
              </a:solidFill>
            </a:endParaRPr>
          </a:p>
        </p:txBody>
      </p:sp>
      <p:cxnSp>
        <p:nvCxnSpPr>
          <p:cNvPr id="521" name="Google Shape;521;p73"/>
          <p:cNvCxnSpPr/>
          <p:nvPr/>
        </p:nvCxnSpPr>
        <p:spPr>
          <a:xfrm>
            <a:off x="5260082" y="1894944"/>
            <a:ext cx="0" cy="432600"/>
          </a:xfrm>
          <a:prstGeom prst="straightConnector1">
            <a:avLst/>
          </a:prstGeom>
          <a:noFill/>
          <a:ln cap="flat" cmpd="sng" w="9525">
            <a:solidFill>
              <a:srgbClr val="434343"/>
            </a:solidFill>
            <a:prstDash val="solid"/>
            <a:round/>
            <a:headEnd len="med" w="med" type="none"/>
            <a:tailEnd len="med" w="med" type="none"/>
          </a:ln>
        </p:spPr>
      </p:cxnSp>
      <p:sp>
        <p:nvSpPr>
          <p:cNvPr id="522" name="Google Shape;522;p73"/>
          <p:cNvSpPr/>
          <p:nvPr/>
        </p:nvSpPr>
        <p:spPr>
          <a:xfrm>
            <a:off x="4993682" y="2318019"/>
            <a:ext cx="532800" cy="532800"/>
          </a:xfrm>
          <a:prstGeom prst="ellipse">
            <a:avLst/>
          </a:prstGeom>
          <a:solidFill>
            <a:srgbClr val="FEE4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73"/>
          <p:cNvSpPr txBox="1"/>
          <p:nvPr>
            <p:ph idx="1" type="body"/>
          </p:nvPr>
        </p:nvSpPr>
        <p:spPr>
          <a:xfrm>
            <a:off x="5039575" y="2331950"/>
            <a:ext cx="441000" cy="322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000">
                <a:solidFill>
                  <a:srgbClr val="434343"/>
                </a:solidFill>
              </a:rPr>
              <a:t>Day</a:t>
            </a:r>
            <a:br>
              <a:rPr lang="en" sz="1000">
                <a:solidFill>
                  <a:srgbClr val="434343"/>
                </a:solidFill>
              </a:rPr>
            </a:br>
            <a:r>
              <a:rPr lang="en" sz="1000">
                <a:solidFill>
                  <a:srgbClr val="434343"/>
                </a:solidFill>
              </a:rPr>
              <a:t>3</a:t>
            </a:r>
            <a:endParaRPr sz="1000">
              <a:solidFill>
                <a:srgbClr val="434343"/>
              </a:solidFill>
            </a:endParaRPr>
          </a:p>
        </p:txBody>
      </p:sp>
      <p:cxnSp>
        <p:nvCxnSpPr>
          <p:cNvPr id="524" name="Google Shape;524;p73"/>
          <p:cNvCxnSpPr/>
          <p:nvPr/>
        </p:nvCxnSpPr>
        <p:spPr>
          <a:xfrm>
            <a:off x="5260082" y="2860344"/>
            <a:ext cx="0" cy="432600"/>
          </a:xfrm>
          <a:prstGeom prst="straightConnector1">
            <a:avLst/>
          </a:prstGeom>
          <a:noFill/>
          <a:ln cap="flat" cmpd="sng" w="9525">
            <a:solidFill>
              <a:srgbClr val="434343"/>
            </a:solidFill>
            <a:prstDash val="solid"/>
            <a:round/>
            <a:headEnd len="med" w="med" type="none"/>
            <a:tailEnd len="med" w="med" type="none"/>
          </a:ln>
        </p:spPr>
      </p:cxnSp>
      <p:sp>
        <p:nvSpPr>
          <p:cNvPr id="525" name="Google Shape;525;p73"/>
          <p:cNvSpPr/>
          <p:nvPr/>
        </p:nvSpPr>
        <p:spPr>
          <a:xfrm>
            <a:off x="4993682" y="3283419"/>
            <a:ext cx="532800" cy="532800"/>
          </a:xfrm>
          <a:prstGeom prst="ellipse">
            <a:avLst/>
          </a:prstGeom>
          <a:solidFill>
            <a:srgbClr val="FEE4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73"/>
          <p:cNvSpPr txBox="1"/>
          <p:nvPr>
            <p:ph idx="1" type="body"/>
          </p:nvPr>
        </p:nvSpPr>
        <p:spPr>
          <a:xfrm>
            <a:off x="5039575" y="3297350"/>
            <a:ext cx="441000" cy="322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000">
                <a:solidFill>
                  <a:srgbClr val="434343"/>
                </a:solidFill>
              </a:rPr>
              <a:t>Day</a:t>
            </a:r>
            <a:br>
              <a:rPr lang="en" sz="1000">
                <a:solidFill>
                  <a:srgbClr val="434343"/>
                </a:solidFill>
              </a:rPr>
            </a:br>
            <a:r>
              <a:rPr lang="en" sz="1000">
                <a:solidFill>
                  <a:srgbClr val="434343"/>
                </a:solidFill>
              </a:rPr>
              <a:t>4</a:t>
            </a:r>
            <a:endParaRPr sz="1000">
              <a:solidFill>
                <a:srgbClr val="434343"/>
              </a:solidFill>
            </a:endParaRPr>
          </a:p>
        </p:txBody>
      </p:sp>
      <p:cxnSp>
        <p:nvCxnSpPr>
          <p:cNvPr id="527" name="Google Shape;527;p73"/>
          <p:cNvCxnSpPr/>
          <p:nvPr/>
        </p:nvCxnSpPr>
        <p:spPr>
          <a:xfrm>
            <a:off x="5260082" y="3825744"/>
            <a:ext cx="0" cy="432600"/>
          </a:xfrm>
          <a:prstGeom prst="straightConnector1">
            <a:avLst/>
          </a:prstGeom>
          <a:noFill/>
          <a:ln cap="flat" cmpd="sng" w="9525">
            <a:solidFill>
              <a:srgbClr val="434343"/>
            </a:solidFill>
            <a:prstDash val="solid"/>
            <a:round/>
            <a:headEnd len="med" w="med" type="none"/>
            <a:tailEnd len="med" w="med" type="none"/>
          </a:ln>
        </p:spPr>
      </p:cxnSp>
      <p:sp>
        <p:nvSpPr>
          <p:cNvPr id="528" name="Google Shape;528;p73"/>
          <p:cNvSpPr/>
          <p:nvPr/>
        </p:nvSpPr>
        <p:spPr>
          <a:xfrm>
            <a:off x="4993682" y="4248819"/>
            <a:ext cx="532800" cy="532800"/>
          </a:xfrm>
          <a:prstGeom prst="ellipse">
            <a:avLst/>
          </a:prstGeom>
          <a:solidFill>
            <a:srgbClr val="FEE4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3"/>
          <p:cNvSpPr txBox="1"/>
          <p:nvPr>
            <p:ph idx="1" type="body"/>
          </p:nvPr>
        </p:nvSpPr>
        <p:spPr>
          <a:xfrm>
            <a:off x="5039575" y="4262750"/>
            <a:ext cx="441000" cy="322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000">
                <a:solidFill>
                  <a:srgbClr val="434343"/>
                </a:solidFill>
              </a:rPr>
              <a:t>Day</a:t>
            </a:r>
            <a:br>
              <a:rPr lang="en" sz="1000">
                <a:solidFill>
                  <a:srgbClr val="434343"/>
                </a:solidFill>
              </a:rPr>
            </a:br>
            <a:r>
              <a:rPr lang="en" sz="1000">
                <a:solidFill>
                  <a:srgbClr val="434343"/>
                </a:solidFill>
              </a:rPr>
              <a:t>5</a:t>
            </a:r>
            <a:endParaRPr sz="1000">
              <a:solidFill>
                <a:srgbClr val="434343"/>
              </a:solidFill>
            </a:endParaRPr>
          </a:p>
        </p:txBody>
      </p:sp>
      <p:sp>
        <p:nvSpPr>
          <p:cNvPr id="530" name="Google Shape;530;p73"/>
          <p:cNvSpPr txBox="1"/>
          <p:nvPr>
            <p:ph idx="1" type="body"/>
          </p:nvPr>
        </p:nvSpPr>
        <p:spPr>
          <a:xfrm>
            <a:off x="5634000" y="1402725"/>
            <a:ext cx="2508000" cy="43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t>Phone &gt; Social</a:t>
            </a:r>
            <a:endParaRPr sz="1200"/>
          </a:p>
        </p:txBody>
      </p:sp>
      <p:sp>
        <p:nvSpPr>
          <p:cNvPr id="531" name="Google Shape;531;p73"/>
          <p:cNvSpPr txBox="1"/>
          <p:nvPr>
            <p:ph idx="1" type="body"/>
          </p:nvPr>
        </p:nvSpPr>
        <p:spPr>
          <a:xfrm>
            <a:off x="5624475" y="2368125"/>
            <a:ext cx="2508000" cy="43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t>Phone &gt; Voicemail</a:t>
            </a:r>
            <a:endParaRPr sz="1200"/>
          </a:p>
        </p:txBody>
      </p:sp>
      <p:sp>
        <p:nvSpPr>
          <p:cNvPr id="532" name="Google Shape;532;p73"/>
          <p:cNvSpPr txBox="1"/>
          <p:nvPr>
            <p:ph idx="1" type="body"/>
          </p:nvPr>
        </p:nvSpPr>
        <p:spPr>
          <a:xfrm>
            <a:off x="5634000" y="3333525"/>
            <a:ext cx="2508000" cy="43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t>Email</a:t>
            </a:r>
            <a:endParaRPr sz="1200"/>
          </a:p>
        </p:txBody>
      </p:sp>
      <p:sp>
        <p:nvSpPr>
          <p:cNvPr id="533" name="Google Shape;533;p73"/>
          <p:cNvSpPr txBox="1"/>
          <p:nvPr>
            <p:ph idx="1" type="body"/>
          </p:nvPr>
        </p:nvSpPr>
        <p:spPr>
          <a:xfrm>
            <a:off x="5634000" y="4298925"/>
            <a:ext cx="2508000" cy="43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t>Email / Social</a:t>
            </a:r>
            <a:endParaRPr sz="1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74"/>
          <p:cNvSpPr txBox="1"/>
          <p:nvPr>
            <p:ph idx="1" type="body"/>
          </p:nvPr>
        </p:nvSpPr>
        <p:spPr>
          <a:xfrm>
            <a:off x="605250" y="1478550"/>
            <a:ext cx="3701700" cy="261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Once you know your target market, knowing which accounts to prioritize comes next. In sales, </a:t>
            </a:r>
            <a:r>
              <a:rPr b="1" i="1" lang="en" sz="1400">
                <a:latin typeface="Roboto"/>
                <a:ea typeface="Roboto"/>
                <a:cs typeface="Roboto"/>
                <a:sym typeface="Roboto"/>
              </a:rPr>
              <a:t>timing is everything</a:t>
            </a:r>
            <a:r>
              <a:rPr lang="en" sz="1400"/>
              <a:t>. </a:t>
            </a:r>
            <a:endParaRPr sz="1400"/>
          </a:p>
          <a:p>
            <a:pPr indent="0" lvl="0" marL="0" rtl="0" algn="l">
              <a:spcBef>
                <a:spcPts val="1600"/>
              </a:spcBef>
              <a:spcAft>
                <a:spcPts val="0"/>
              </a:spcAft>
              <a:buNone/>
            </a:pPr>
            <a:r>
              <a:rPr lang="en" sz="1400"/>
              <a:t>We believe in acting based on triggers: moments in a company’s lifecycle that suggest they are more interested in what we have to offer.</a:t>
            </a:r>
            <a:endParaRPr sz="1400"/>
          </a:p>
          <a:p>
            <a:pPr indent="0" lvl="0" marL="0" rtl="0" algn="l">
              <a:spcBef>
                <a:spcPts val="1600"/>
              </a:spcBef>
              <a:spcAft>
                <a:spcPts val="0"/>
              </a:spcAft>
              <a:buNone/>
            </a:pPr>
            <a:r>
              <a:rPr lang="en" sz="1400"/>
              <a:t>You’ll be looking for sales trigger events within ICP accounts to help focus your sales efforts on the right ones.</a:t>
            </a:r>
            <a:endParaRPr sz="1400"/>
          </a:p>
          <a:p>
            <a:pPr indent="0" lvl="0" marL="0" rtl="0" algn="l">
              <a:spcBef>
                <a:spcPts val="1600"/>
              </a:spcBef>
              <a:spcAft>
                <a:spcPts val="1600"/>
              </a:spcAft>
              <a:buNone/>
            </a:pPr>
            <a:r>
              <a:t/>
            </a:r>
            <a:endParaRPr sz="1400"/>
          </a:p>
        </p:txBody>
      </p:sp>
      <p:sp>
        <p:nvSpPr>
          <p:cNvPr id="539" name="Google Shape;539;p74"/>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t>‹#›</a:t>
            </a:fld>
            <a:endParaRPr sz="1300">
              <a:latin typeface="Roboto"/>
              <a:ea typeface="Roboto"/>
              <a:cs typeface="Roboto"/>
              <a:sym typeface="Roboto"/>
            </a:endParaRPr>
          </a:p>
        </p:txBody>
      </p:sp>
      <p:sp>
        <p:nvSpPr>
          <p:cNvPr id="540" name="Google Shape;540;p74"/>
          <p:cNvSpPr txBox="1"/>
          <p:nvPr>
            <p:ph type="ctrTitle"/>
          </p:nvPr>
        </p:nvSpPr>
        <p:spPr>
          <a:xfrm>
            <a:off x="605250" y="349900"/>
            <a:ext cx="73983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Trigger-based sales</a:t>
            </a:r>
            <a:endParaRPr/>
          </a:p>
        </p:txBody>
      </p:sp>
      <p:pic>
        <p:nvPicPr>
          <p:cNvPr id="541" name="Google Shape;541;p74"/>
          <p:cNvPicPr preferRelativeResize="0"/>
          <p:nvPr/>
        </p:nvPicPr>
        <p:blipFill>
          <a:blip r:embed="rId3">
            <a:alphaModFix/>
          </a:blip>
          <a:stretch>
            <a:fillRect/>
          </a:stretch>
        </p:blipFill>
        <p:spPr>
          <a:xfrm>
            <a:off x="4572000" y="1400738"/>
            <a:ext cx="4532250" cy="27722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5"/>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547" name="Google Shape;547;p75"/>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Inbound trigger events</a:t>
            </a:r>
            <a:endParaRPr/>
          </a:p>
        </p:txBody>
      </p:sp>
      <p:sp>
        <p:nvSpPr>
          <p:cNvPr id="548" name="Google Shape;548;p75"/>
          <p:cNvSpPr txBox="1"/>
          <p:nvPr>
            <p:ph idx="1" type="body"/>
          </p:nvPr>
        </p:nvSpPr>
        <p:spPr>
          <a:xfrm>
            <a:off x="673075" y="1389075"/>
            <a:ext cx="31827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Inbound trigger events come from someone interacting with our content on our website. These can be divided into demo requests (or SQLs), i.e. someone asking for a demo deliberately, or hot leads (MQLs), where they left their contact details and, based on our data, seem especially interested in our offering.</a:t>
            </a:r>
            <a:endParaRPr sz="1200"/>
          </a:p>
          <a:p>
            <a:pPr indent="0" lvl="0" marL="0" rtl="0" algn="l">
              <a:spcBef>
                <a:spcPts val="1600"/>
              </a:spcBef>
              <a:spcAft>
                <a:spcPts val="0"/>
              </a:spcAft>
              <a:buNone/>
            </a:pPr>
            <a:r>
              <a:rPr lang="en" sz="1200"/>
              <a:t>You’ll get notified on inbounds via slack. And as they’re reaching out to us, note that </a:t>
            </a:r>
            <a:r>
              <a:rPr lang="en" sz="1200">
                <a:latin typeface="Roboto Medium"/>
                <a:ea typeface="Roboto Medium"/>
                <a:cs typeface="Roboto Medium"/>
                <a:sym typeface="Roboto Medium"/>
              </a:rPr>
              <a:t>speed is key</a:t>
            </a:r>
            <a:r>
              <a:rPr lang="en" sz="1200"/>
              <a:t>!</a:t>
            </a:r>
            <a:endParaRPr sz="1200"/>
          </a:p>
          <a:p>
            <a:pPr indent="0" lvl="0" marL="0" rtl="0" algn="l">
              <a:spcBef>
                <a:spcPts val="1600"/>
              </a:spcBef>
              <a:spcAft>
                <a:spcPts val="1600"/>
              </a:spcAft>
              <a:buNone/>
            </a:pPr>
            <a:r>
              <a:rPr lang="en" sz="1200"/>
              <a:t>Once notified, view further details under</a:t>
            </a:r>
            <a:br>
              <a:rPr lang="en" sz="1200"/>
            </a:br>
            <a:r>
              <a:rPr lang="en" sz="1200"/>
              <a:t> </a:t>
            </a:r>
            <a:r>
              <a:rPr b="1" lang="en" sz="1200">
                <a:latin typeface="Roboto"/>
                <a:ea typeface="Roboto"/>
                <a:cs typeface="Roboto"/>
                <a:sym typeface="Roboto"/>
              </a:rPr>
              <a:t>[ your</a:t>
            </a:r>
            <a:r>
              <a:rPr lang="en" sz="1200"/>
              <a:t> </a:t>
            </a:r>
            <a:r>
              <a:rPr b="1" lang="en" sz="1200">
                <a:latin typeface="Roboto"/>
                <a:ea typeface="Roboto"/>
                <a:cs typeface="Roboto"/>
                <a:sym typeface="Roboto"/>
              </a:rPr>
              <a:t>marketing platform ],</a:t>
            </a:r>
            <a:r>
              <a:rPr lang="en" sz="1200"/>
              <a:t> and the </a:t>
            </a:r>
            <a:r>
              <a:rPr b="1" lang="en" sz="1200">
                <a:latin typeface="Roboto"/>
                <a:ea typeface="Roboto"/>
                <a:cs typeface="Roboto"/>
                <a:sym typeface="Roboto"/>
              </a:rPr>
              <a:t>[ your CRM’s ]</a:t>
            </a:r>
            <a:r>
              <a:rPr lang="en" sz="1200"/>
              <a:t> </a:t>
            </a:r>
            <a:r>
              <a:rPr lang="en" sz="1200">
                <a:latin typeface="Roboto Medium"/>
                <a:ea typeface="Roboto Medium"/>
                <a:cs typeface="Roboto Medium"/>
                <a:sym typeface="Roboto Medium"/>
              </a:rPr>
              <a:t>marketing pipeline</a:t>
            </a:r>
            <a:r>
              <a:rPr lang="en" sz="1200"/>
              <a:t>.</a:t>
            </a:r>
            <a:endParaRPr sz="1200"/>
          </a:p>
        </p:txBody>
      </p:sp>
      <p:pic>
        <p:nvPicPr>
          <p:cNvPr id="549" name="Google Shape;549;p75"/>
          <p:cNvPicPr preferRelativeResize="0"/>
          <p:nvPr/>
        </p:nvPicPr>
        <p:blipFill>
          <a:blip r:embed="rId3">
            <a:alphaModFix/>
          </a:blip>
          <a:stretch>
            <a:fillRect/>
          </a:stretch>
        </p:blipFill>
        <p:spPr>
          <a:xfrm>
            <a:off x="4739429" y="1370160"/>
            <a:ext cx="1342225" cy="240319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76"/>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555" name="Google Shape;555;p76"/>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Outbound trigger events</a:t>
            </a:r>
            <a:endParaRPr/>
          </a:p>
        </p:txBody>
      </p:sp>
      <p:sp>
        <p:nvSpPr>
          <p:cNvPr id="556" name="Google Shape;556;p76"/>
          <p:cNvSpPr txBox="1"/>
          <p:nvPr>
            <p:ph idx="1" type="body"/>
          </p:nvPr>
        </p:nvSpPr>
        <p:spPr>
          <a:xfrm>
            <a:off x="673075" y="1389075"/>
            <a:ext cx="3182700" cy="21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While inbound triggers focus on interactions with us, outbound trigger events look at changes happening on the company’s end. </a:t>
            </a:r>
            <a:endParaRPr sz="1200"/>
          </a:p>
          <a:p>
            <a:pPr indent="0" lvl="0" marL="0" rtl="0" algn="l">
              <a:spcBef>
                <a:spcPts val="1600"/>
              </a:spcBef>
              <a:spcAft>
                <a:spcPts val="1600"/>
              </a:spcAft>
              <a:buNone/>
            </a:pPr>
            <a:r>
              <a:rPr lang="en" sz="1200"/>
              <a:t>It’s simple, really: certain changes make it more likely a company will have a need for sales tools like ours. And any time one of those changes happen within our ICP, we want to reach out as soon as possible.</a:t>
            </a:r>
            <a:endParaRPr sz="1200"/>
          </a:p>
        </p:txBody>
      </p:sp>
      <p:sp>
        <p:nvSpPr>
          <p:cNvPr id="557" name="Google Shape;557;p76"/>
          <p:cNvSpPr txBox="1"/>
          <p:nvPr>
            <p:ph idx="1" type="body"/>
          </p:nvPr>
        </p:nvSpPr>
        <p:spPr>
          <a:xfrm>
            <a:off x="4572000" y="1389075"/>
            <a:ext cx="3689100" cy="289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Here are the four key changes we look to find and act upon:</a:t>
            </a:r>
            <a:endParaRPr b="1" sz="1200">
              <a:latin typeface="Roboto"/>
              <a:ea typeface="Roboto"/>
              <a:cs typeface="Roboto"/>
              <a:sym typeface="Roboto"/>
            </a:endParaRPr>
          </a:p>
          <a:p>
            <a:pPr indent="-304800" lvl="0" marL="914400" rtl="0" algn="l">
              <a:lnSpc>
                <a:spcPct val="150000"/>
              </a:lnSpc>
              <a:spcBef>
                <a:spcPts val="1600"/>
              </a:spcBef>
              <a:spcAft>
                <a:spcPts val="0"/>
              </a:spcAft>
              <a:buSzPts val="1200"/>
              <a:buFont typeface="Roboto Medium"/>
              <a:buAutoNum type="arabicPeriod"/>
            </a:pPr>
            <a:r>
              <a:rPr lang="en" sz="1200">
                <a:latin typeface="Roboto Medium"/>
                <a:ea typeface="Roboto Medium"/>
                <a:cs typeface="Roboto Medium"/>
                <a:sym typeface="Roboto Medium"/>
              </a:rPr>
              <a:t>Changes in sales leadership</a:t>
            </a:r>
            <a:endParaRPr sz="1200">
              <a:latin typeface="Roboto Medium"/>
              <a:ea typeface="Roboto Medium"/>
              <a:cs typeface="Roboto Medium"/>
              <a:sym typeface="Roboto Medium"/>
            </a:endParaRPr>
          </a:p>
          <a:p>
            <a:pPr indent="-304800" lvl="0" marL="914400" rtl="0" algn="l">
              <a:lnSpc>
                <a:spcPct val="150000"/>
              </a:lnSpc>
              <a:spcBef>
                <a:spcPts val="1000"/>
              </a:spcBef>
              <a:spcAft>
                <a:spcPts val="0"/>
              </a:spcAft>
              <a:buSzPts val="1200"/>
              <a:buFont typeface="Roboto Medium"/>
              <a:buAutoNum type="arabicPeriod"/>
            </a:pPr>
            <a:r>
              <a:rPr lang="en" sz="1200">
                <a:latin typeface="Roboto Medium"/>
                <a:ea typeface="Roboto Medium"/>
                <a:cs typeface="Roboto Medium"/>
                <a:sym typeface="Roboto Medium"/>
              </a:rPr>
              <a:t>Hiring salespeople</a:t>
            </a:r>
            <a:endParaRPr sz="1200">
              <a:latin typeface="Roboto Medium"/>
              <a:ea typeface="Roboto Medium"/>
              <a:cs typeface="Roboto Medium"/>
              <a:sym typeface="Roboto Medium"/>
            </a:endParaRPr>
          </a:p>
          <a:p>
            <a:pPr indent="-304800" lvl="0" marL="914400" rtl="0" algn="l">
              <a:lnSpc>
                <a:spcPct val="150000"/>
              </a:lnSpc>
              <a:spcBef>
                <a:spcPts val="1000"/>
              </a:spcBef>
              <a:spcAft>
                <a:spcPts val="0"/>
              </a:spcAft>
              <a:buSzPts val="1200"/>
              <a:buFont typeface="Roboto Medium"/>
              <a:buAutoNum type="arabicPeriod"/>
            </a:pPr>
            <a:r>
              <a:rPr lang="en" sz="1200">
                <a:latin typeface="Roboto Medium"/>
                <a:ea typeface="Roboto Medium"/>
                <a:cs typeface="Roboto Medium"/>
                <a:sym typeface="Roboto Medium"/>
              </a:rPr>
              <a:t>Growth signals </a:t>
            </a:r>
            <a:r>
              <a:rPr lang="en" sz="1200"/>
              <a:t>(funding, expansion)</a:t>
            </a:r>
            <a:endParaRPr sz="1200"/>
          </a:p>
          <a:p>
            <a:pPr indent="-304800" lvl="0" marL="914400" rtl="0" algn="l">
              <a:lnSpc>
                <a:spcPct val="150000"/>
              </a:lnSpc>
              <a:spcBef>
                <a:spcPts val="1000"/>
              </a:spcBef>
              <a:spcAft>
                <a:spcPts val="1000"/>
              </a:spcAft>
              <a:buSzPts val="1200"/>
              <a:buFont typeface="Roboto"/>
              <a:buAutoNum type="arabicPeriod"/>
            </a:pPr>
            <a:r>
              <a:rPr lang="en" sz="1200">
                <a:latin typeface="Roboto Medium"/>
                <a:ea typeface="Roboto Medium"/>
                <a:cs typeface="Roboto Medium"/>
                <a:sym typeface="Roboto Medium"/>
              </a:rPr>
              <a:t>New relevant technologies </a:t>
            </a:r>
            <a:br>
              <a:rPr b="1" lang="en" sz="1200">
                <a:latin typeface="Roboto"/>
                <a:ea typeface="Roboto"/>
                <a:cs typeface="Roboto"/>
                <a:sym typeface="Roboto"/>
              </a:rPr>
            </a:br>
            <a:r>
              <a:rPr lang="en" sz="1200"/>
              <a:t>(CRM, marketing automation)</a:t>
            </a:r>
            <a:endParaRPr sz="12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7"/>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solidFill>
                  <a:srgbClr val="434343"/>
                </a:solidFill>
              </a:rPr>
              <a:t>‹#›</a:t>
            </a:fld>
            <a:endParaRPr sz="1300">
              <a:solidFill>
                <a:srgbClr val="434343"/>
              </a:solidFill>
              <a:latin typeface="Roboto"/>
              <a:ea typeface="Roboto"/>
              <a:cs typeface="Roboto"/>
              <a:sym typeface="Roboto"/>
            </a:endParaRPr>
          </a:p>
        </p:txBody>
      </p:sp>
      <p:sp>
        <p:nvSpPr>
          <p:cNvPr id="563" name="Google Shape;563;p77"/>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Using content</a:t>
            </a:r>
            <a:endParaRPr/>
          </a:p>
        </p:txBody>
      </p:sp>
      <p:sp>
        <p:nvSpPr>
          <p:cNvPr id="564" name="Google Shape;564;p77"/>
          <p:cNvSpPr txBox="1"/>
          <p:nvPr>
            <p:ph idx="2" type="subTitle"/>
          </p:nvPr>
        </p:nvSpPr>
        <p:spPr>
          <a:xfrm>
            <a:off x="6937275" y="4709800"/>
            <a:ext cx="1602600" cy="236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Outreach</a:t>
            </a:r>
            <a:endParaRPr/>
          </a:p>
        </p:txBody>
      </p:sp>
      <p:sp>
        <p:nvSpPr>
          <p:cNvPr id="565" name="Google Shape;565;p77"/>
          <p:cNvSpPr txBox="1"/>
          <p:nvPr>
            <p:ph idx="1" type="body"/>
          </p:nvPr>
        </p:nvSpPr>
        <p:spPr>
          <a:xfrm>
            <a:off x="673075" y="1389075"/>
            <a:ext cx="3320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Over the years, we’ve created a lot of content—hundreds of blog posts, dozens of downloadable templates—to share practical tips on using data in the sales process successfully.</a:t>
            </a:r>
            <a:endParaRPr sz="1200"/>
          </a:p>
          <a:p>
            <a:pPr indent="0" lvl="0" marL="0" rtl="0" algn="l">
              <a:spcBef>
                <a:spcPts val="1600"/>
              </a:spcBef>
              <a:spcAft>
                <a:spcPts val="0"/>
              </a:spcAft>
              <a:buNone/>
            </a:pPr>
            <a:r>
              <a:rPr lang="en" sz="1200"/>
              <a:t>In addition to tailoring your pitch, be sure to use incorporate these content pieces into your cadence to provide even more value to your prospects. Tailor the pieces you use depending on the prospect’s situation at hand.</a:t>
            </a:r>
            <a:endParaRPr sz="1200"/>
          </a:p>
          <a:p>
            <a:pPr indent="0" lvl="0" marL="0" rtl="0" algn="l">
              <a:spcBef>
                <a:spcPts val="1600"/>
              </a:spcBef>
              <a:spcAft>
                <a:spcPts val="0"/>
              </a:spcAft>
              <a:buNone/>
            </a:pPr>
            <a:r>
              <a:rPr lang="en" sz="1200"/>
              <a:t>Not sure what to use? See our content mapping here</a:t>
            </a:r>
            <a:r>
              <a:rPr b="1" lang="en" sz="1200">
                <a:latin typeface="Roboto"/>
                <a:ea typeface="Roboto"/>
                <a:cs typeface="Roboto"/>
                <a:sym typeface="Roboto"/>
              </a:rPr>
              <a:t> [ Insert link ]</a:t>
            </a:r>
            <a:r>
              <a:rPr lang="en" sz="1200"/>
              <a:t>.</a:t>
            </a:r>
            <a:endParaRPr sz="1200"/>
          </a:p>
          <a:p>
            <a:pPr indent="0" lvl="0" marL="0" rtl="0" algn="l">
              <a:spcBef>
                <a:spcPts val="1600"/>
              </a:spcBef>
              <a:spcAft>
                <a:spcPts val="1600"/>
              </a:spcAft>
              <a:buNone/>
            </a:pPr>
            <a:r>
              <a:t/>
            </a:r>
            <a:endParaRPr sz="1200"/>
          </a:p>
        </p:txBody>
      </p:sp>
      <p:pic>
        <p:nvPicPr>
          <p:cNvPr id="566" name="Google Shape;566;p77"/>
          <p:cNvPicPr preferRelativeResize="0"/>
          <p:nvPr/>
        </p:nvPicPr>
        <p:blipFill rotWithShape="1">
          <a:blip r:embed="rId3">
            <a:alphaModFix/>
          </a:blip>
          <a:srcRect b="0" l="22457" r="14443" t="0"/>
          <a:stretch/>
        </p:blipFill>
        <p:spPr>
          <a:xfrm>
            <a:off x="4275600" y="0"/>
            <a:ext cx="4868395" cy="51434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8"/>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solidFill>
                  <a:srgbClr val="434343"/>
                </a:solidFill>
              </a:rPr>
              <a:t>‹#›</a:t>
            </a:fld>
            <a:endParaRPr sz="1300">
              <a:solidFill>
                <a:srgbClr val="434343"/>
              </a:solidFill>
              <a:latin typeface="Roboto"/>
              <a:ea typeface="Roboto"/>
              <a:cs typeface="Roboto"/>
              <a:sym typeface="Roboto"/>
            </a:endParaRPr>
          </a:p>
        </p:txBody>
      </p:sp>
      <p:sp>
        <p:nvSpPr>
          <p:cNvPr id="572" name="Google Shape;572;p78"/>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Tailored pitching</a:t>
            </a:r>
            <a:endParaRPr/>
          </a:p>
        </p:txBody>
      </p:sp>
      <p:sp>
        <p:nvSpPr>
          <p:cNvPr id="573" name="Google Shape;573;p78"/>
          <p:cNvSpPr txBox="1"/>
          <p:nvPr>
            <p:ph idx="1" type="body"/>
          </p:nvPr>
        </p:nvSpPr>
        <p:spPr>
          <a:xfrm>
            <a:off x="673075" y="1389075"/>
            <a:ext cx="3243300" cy="143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For all the outreach you make, whether it’s a named account or trigger-based, you’ll automatically have a reason to be contacting them. Be sure to present that reason in your sales pitch—it’ll make them take your meeting suggestion more seriously.</a:t>
            </a:r>
            <a:endParaRPr sz="1200"/>
          </a:p>
          <a:p>
            <a:pPr indent="0" lvl="0" marL="0" rtl="0" algn="l">
              <a:spcBef>
                <a:spcPts val="1600"/>
              </a:spcBef>
              <a:spcAft>
                <a:spcPts val="0"/>
              </a:spcAft>
              <a:buNone/>
            </a:pPr>
            <a:r>
              <a:rPr lang="en" sz="1200"/>
              <a:t>You should be doing this for every pitch you make!</a:t>
            </a:r>
            <a:endParaRPr sz="1200"/>
          </a:p>
          <a:p>
            <a:pPr indent="0" lvl="0" marL="0" rtl="0" algn="l">
              <a:spcBef>
                <a:spcPts val="1600"/>
              </a:spcBef>
              <a:spcAft>
                <a:spcPts val="1600"/>
              </a:spcAft>
              <a:buNone/>
            </a:pPr>
            <a:r>
              <a:t/>
            </a:r>
            <a:endParaRPr sz="1200"/>
          </a:p>
        </p:txBody>
      </p:sp>
      <p:sp>
        <p:nvSpPr>
          <p:cNvPr id="574" name="Google Shape;574;p78"/>
          <p:cNvSpPr/>
          <p:nvPr/>
        </p:nvSpPr>
        <p:spPr>
          <a:xfrm>
            <a:off x="4730475" y="1306725"/>
            <a:ext cx="3809400" cy="3187800"/>
          </a:xfrm>
          <a:prstGeom prst="roundRect">
            <a:avLst>
              <a:gd fmla="val 5464" name="adj"/>
            </a:avLst>
          </a:prstGeom>
          <a:solidFill>
            <a:srgbClr val="FFFFFF"/>
          </a:solidFill>
          <a:ln cap="flat" cmpd="sng" w="28575">
            <a:solidFill>
              <a:srgbClr val="FFFFFF"/>
            </a:solidFill>
            <a:prstDash val="solid"/>
            <a:round/>
            <a:headEnd len="sm" w="sm" type="none"/>
            <a:tailEnd len="sm" w="sm" type="none"/>
          </a:ln>
        </p:spPr>
        <p:txBody>
          <a:bodyPr anchorCtr="0" anchor="t" bIns="91425" lIns="91425" spcFirstLastPara="1" rIns="91425" wrap="square" tIns="162000">
            <a:noAutofit/>
          </a:bodyPr>
          <a:lstStyle/>
          <a:p>
            <a:pPr indent="0" lvl="0" marL="107999" marR="107999" rtl="0" algn="ctr">
              <a:spcBef>
                <a:spcPts val="0"/>
              </a:spcBef>
              <a:spcAft>
                <a:spcPts val="0"/>
              </a:spcAft>
              <a:buNone/>
            </a:pPr>
            <a:r>
              <a:t/>
            </a:r>
            <a:endParaRPr>
              <a:latin typeface="Roboto"/>
              <a:ea typeface="Roboto"/>
              <a:cs typeface="Roboto"/>
              <a:sym typeface="Roboto"/>
            </a:endParaRPr>
          </a:p>
          <a:p>
            <a:pPr indent="0" lvl="0" marL="107999" marR="107999" rtl="0" algn="l">
              <a:spcBef>
                <a:spcPts val="0"/>
              </a:spcBef>
              <a:spcAft>
                <a:spcPts val="0"/>
              </a:spcAft>
              <a:buNone/>
            </a:pPr>
            <a:r>
              <a:rPr lang="en" sz="1200">
                <a:latin typeface="Roboto Light"/>
                <a:ea typeface="Roboto Light"/>
                <a:cs typeface="Roboto Light"/>
                <a:sym typeface="Roboto Light"/>
              </a:rPr>
              <a:t>“Hi Jim!</a:t>
            </a:r>
            <a:endParaRPr sz="1200">
              <a:latin typeface="Roboto Light"/>
              <a:ea typeface="Roboto Light"/>
              <a:cs typeface="Roboto Light"/>
              <a:sym typeface="Roboto Light"/>
            </a:endParaRPr>
          </a:p>
          <a:p>
            <a:pPr indent="0" lvl="0" marL="107999" marR="107999" rtl="0" algn="l">
              <a:spcBef>
                <a:spcPts val="0"/>
              </a:spcBef>
              <a:spcAft>
                <a:spcPts val="0"/>
              </a:spcAft>
              <a:buNone/>
            </a:pPr>
            <a:r>
              <a:t/>
            </a:r>
            <a:endParaRPr sz="1200">
              <a:latin typeface="Roboto Light"/>
              <a:ea typeface="Roboto Light"/>
              <a:cs typeface="Roboto Light"/>
              <a:sym typeface="Roboto Light"/>
            </a:endParaRPr>
          </a:p>
          <a:p>
            <a:pPr indent="0" lvl="0" marL="107999" marR="107999" rtl="0" algn="l">
              <a:spcBef>
                <a:spcPts val="0"/>
              </a:spcBef>
              <a:spcAft>
                <a:spcPts val="0"/>
              </a:spcAft>
              <a:buNone/>
            </a:pPr>
            <a:r>
              <a:rPr lang="en" sz="1200">
                <a:latin typeface="Roboto Light"/>
                <a:ea typeface="Roboto Light"/>
                <a:cs typeface="Roboto Light"/>
                <a:sym typeface="Roboto Light"/>
              </a:rPr>
              <a:t>I’m calling because we here at Vainu have tailored a solution specifically for </a:t>
            </a:r>
            <a:r>
              <a:rPr i="1" lang="en" sz="1200">
                <a:latin typeface="Roboto Medium"/>
                <a:ea typeface="Roboto Medium"/>
                <a:cs typeface="Roboto Medium"/>
                <a:sym typeface="Roboto Medium"/>
              </a:rPr>
              <a:t>sales teams using HubSpot as their CRM</a:t>
            </a:r>
            <a:r>
              <a:rPr i="1" lang="en" sz="1200">
                <a:latin typeface="Roboto Light"/>
                <a:ea typeface="Roboto Light"/>
                <a:cs typeface="Roboto Light"/>
                <a:sym typeface="Roboto Light"/>
              </a:rPr>
              <a:t>... </a:t>
            </a:r>
            <a:br>
              <a:rPr i="1" lang="en" sz="1200">
                <a:latin typeface="Roboto Light"/>
                <a:ea typeface="Roboto Light"/>
                <a:cs typeface="Roboto Light"/>
                <a:sym typeface="Roboto Light"/>
              </a:rPr>
            </a:br>
            <a:br>
              <a:rPr i="1" lang="en" sz="1200">
                <a:latin typeface="Roboto Light"/>
                <a:ea typeface="Roboto Light"/>
                <a:cs typeface="Roboto Light"/>
                <a:sym typeface="Roboto Light"/>
              </a:rPr>
            </a:br>
            <a:r>
              <a:rPr i="1" lang="en" sz="1200">
                <a:latin typeface="Roboto Light"/>
                <a:ea typeface="Roboto Light"/>
                <a:cs typeface="Roboto Light"/>
                <a:sym typeface="Roboto Light"/>
              </a:rPr>
              <a:t>...</a:t>
            </a:r>
            <a:r>
              <a:rPr lang="en" sz="1200">
                <a:latin typeface="Roboto Light"/>
                <a:ea typeface="Roboto Light"/>
                <a:cs typeface="Roboto Light"/>
                <a:sym typeface="Roboto Light"/>
              </a:rPr>
              <a:t>I’ve been following your company for quite some time and noticed that </a:t>
            </a:r>
            <a:r>
              <a:rPr i="1" lang="en" sz="1200">
                <a:latin typeface="Roboto Medium"/>
                <a:ea typeface="Roboto Medium"/>
                <a:cs typeface="Roboto Medium"/>
                <a:sym typeface="Roboto Medium"/>
              </a:rPr>
              <a:t>you’ve recently expanded to Norway, congratulations!</a:t>
            </a:r>
            <a:r>
              <a:rPr lang="en" sz="1200">
                <a:latin typeface="Roboto Light"/>
                <a:ea typeface="Roboto Light"/>
                <a:cs typeface="Roboto Light"/>
                <a:sym typeface="Roboto Light"/>
              </a:rPr>
              <a:t>...</a:t>
            </a:r>
            <a:endParaRPr sz="1200">
              <a:latin typeface="Roboto Light"/>
              <a:ea typeface="Roboto Light"/>
              <a:cs typeface="Roboto Light"/>
              <a:sym typeface="Roboto Light"/>
            </a:endParaRPr>
          </a:p>
          <a:p>
            <a:pPr indent="0" lvl="0" marL="107999" marR="107999" rtl="0" algn="l">
              <a:spcBef>
                <a:spcPts val="0"/>
              </a:spcBef>
              <a:spcAft>
                <a:spcPts val="0"/>
              </a:spcAft>
              <a:buNone/>
            </a:pPr>
            <a:r>
              <a:t/>
            </a:r>
            <a:endParaRPr sz="1200">
              <a:latin typeface="Roboto Light"/>
              <a:ea typeface="Roboto Light"/>
              <a:cs typeface="Roboto Light"/>
              <a:sym typeface="Roboto Light"/>
            </a:endParaRPr>
          </a:p>
          <a:p>
            <a:pPr indent="0" lvl="0" marL="107999" marR="107999" rtl="0" algn="l">
              <a:spcBef>
                <a:spcPts val="0"/>
              </a:spcBef>
              <a:spcAft>
                <a:spcPts val="0"/>
              </a:spcAft>
              <a:buNone/>
            </a:pPr>
            <a:r>
              <a:rPr lang="en" sz="1200">
                <a:latin typeface="Roboto Light"/>
                <a:ea typeface="Roboto Light"/>
                <a:cs typeface="Roboto Light"/>
                <a:sym typeface="Roboto Light"/>
              </a:rPr>
              <a:t>...Would you be interested in a meeting to discuss how to use real-time company data successfully in your </a:t>
            </a:r>
            <a:r>
              <a:rPr i="1" lang="en" sz="1200">
                <a:latin typeface="Roboto Medium"/>
                <a:ea typeface="Roboto Medium"/>
                <a:cs typeface="Roboto Medium"/>
                <a:sym typeface="Roboto Medium"/>
              </a:rPr>
              <a:t>expansion</a:t>
            </a:r>
            <a:r>
              <a:rPr lang="en" sz="1200">
                <a:latin typeface="Roboto Light"/>
                <a:ea typeface="Roboto Light"/>
                <a:cs typeface="Roboto Light"/>
                <a:sym typeface="Roboto Light"/>
              </a:rPr>
              <a:t>?... </a:t>
            </a:r>
            <a:endParaRPr i="1" sz="1200">
              <a:latin typeface="Roboto Light"/>
              <a:ea typeface="Roboto Light"/>
              <a:cs typeface="Roboto Light"/>
              <a:sym typeface="Roboto Light"/>
            </a:endParaRPr>
          </a:p>
        </p:txBody>
      </p:sp>
      <p:pic>
        <p:nvPicPr>
          <p:cNvPr id="575" name="Google Shape;575;p78"/>
          <p:cNvPicPr preferRelativeResize="0"/>
          <p:nvPr/>
        </p:nvPicPr>
        <p:blipFill>
          <a:blip r:embed="rId3">
            <a:alphaModFix/>
          </a:blip>
          <a:stretch>
            <a:fillRect/>
          </a:stretch>
        </p:blipFill>
        <p:spPr>
          <a:xfrm>
            <a:off x="4648825" y="1181050"/>
            <a:ext cx="446300" cy="386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79"/>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t>‹#›</a:t>
            </a:fld>
            <a:endParaRPr sz="1300">
              <a:latin typeface="Roboto"/>
              <a:ea typeface="Roboto"/>
              <a:cs typeface="Roboto"/>
              <a:sym typeface="Roboto"/>
            </a:endParaRPr>
          </a:p>
        </p:txBody>
      </p:sp>
      <p:sp>
        <p:nvSpPr>
          <p:cNvPr id="581" name="Google Shape;581;p79"/>
          <p:cNvSpPr/>
          <p:nvPr/>
        </p:nvSpPr>
        <p:spPr>
          <a:xfrm>
            <a:off x="675625" y="635925"/>
            <a:ext cx="7916100" cy="3878400"/>
          </a:xfrm>
          <a:prstGeom prst="roundRect">
            <a:avLst>
              <a:gd fmla="val 2645" name="adj"/>
            </a:avLst>
          </a:prstGeom>
          <a:solidFill>
            <a:srgbClr val="FFFFFF"/>
          </a:solidFill>
          <a:ln cap="flat" cmpd="sng" w="28575">
            <a:solidFill>
              <a:srgbClr val="FFFFFF"/>
            </a:solidFill>
            <a:prstDash val="solid"/>
            <a:round/>
            <a:headEnd len="sm" w="sm" type="none"/>
            <a:tailEnd len="sm" w="sm" type="none"/>
          </a:ln>
        </p:spPr>
        <p:txBody>
          <a:bodyPr anchorCtr="0" anchor="t" bIns="198000" lIns="91425" spcFirstLastPara="1" rIns="91425" wrap="square" tIns="90000">
            <a:noAutofit/>
          </a:bodyPr>
          <a:lstStyle/>
          <a:p>
            <a:pPr indent="0" lvl="0" marL="107999" rtl="0" algn="ctr">
              <a:spcBef>
                <a:spcPts val="0"/>
              </a:spcBef>
              <a:spcAft>
                <a:spcPts val="0"/>
              </a:spcAft>
              <a:buNone/>
            </a:pPr>
            <a:r>
              <a:t/>
            </a:r>
            <a:endParaRPr sz="1200">
              <a:latin typeface="Roboto"/>
              <a:ea typeface="Roboto"/>
              <a:cs typeface="Roboto"/>
              <a:sym typeface="Roboto"/>
            </a:endParaRPr>
          </a:p>
          <a:p>
            <a:pPr indent="0" lvl="0" marL="107999" rtl="0" algn="l">
              <a:spcBef>
                <a:spcPts val="0"/>
              </a:spcBef>
              <a:spcAft>
                <a:spcPts val="0"/>
              </a:spcAft>
              <a:buNone/>
            </a:pPr>
            <a:r>
              <a:rPr lang="en" sz="1800">
                <a:latin typeface="Roboto Medium"/>
                <a:ea typeface="Roboto Medium"/>
                <a:cs typeface="Roboto Medium"/>
                <a:sym typeface="Roboto Medium"/>
              </a:rPr>
              <a:t>Subject: “The first 100 days of a new Sales Director”</a:t>
            </a:r>
            <a:r>
              <a:rPr b="1" lang="en" sz="1300">
                <a:latin typeface="Roboto"/>
                <a:ea typeface="Roboto"/>
                <a:cs typeface="Roboto"/>
                <a:sym typeface="Roboto"/>
              </a:rPr>
              <a:t>  </a:t>
            </a:r>
            <a:endParaRPr b="1" sz="1300">
              <a:latin typeface="Roboto"/>
              <a:ea typeface="Roboto"/>
              <a:cs typeface="Roboto"/>
              <a:sym typeface="Roboto"/>
            </a:endParaRPr>
          </a:p>
          <a:p>
            <a:pPr indent="0" lvl="0" marL="107999" rtl="0" algn="l">
              <a:spcBef>
                <a:spcPts val="0"/>
              </a:spcBef>
              <a:spcAft>
                <a:spcPts val="0"/>
              </a:spcAft>
              <a:buNone/>
            </a:pPr>
            <a:r>
              <a:t/>
            </a:r>
            <a:endParaRPr sz="1200">
              <a:latin typeface="Roboto"/>
              <a:ea typeface="Roboto"/>
              <a:cs typeface="Roboto"/>
              <a:sym typeface="Roboto"/>
            </a:endParaRPr>
          </a:p>
          <a:p>
            <a:pPr indent="0" lvl="0" marL="107999" rtl="0" algn="l">
              <a:spcBef>
                <a:spcPts val="0"/>
              </a:spcBef>
              <a:spcAft>
                <a:spcPts val="0"/>
              </a:spcAft>
              <a:buNone/>
            </a:pPr>
            <a:r>
              <a:rPr lang="en" sz="1200">
                <a:latin typeface="Roboto Light"/>
                <a:ea typeface="Roboto Light"/>
                <a:cs typeface="Roboto Light"/>
                <a:sym typeface="Roboto Light"/>
              </a:rPr>
              <a:t>Congrats on the new role! </a:t>
            </a:r>
            <a:endParaRPr sz="1200">
              <a:latin typeface="Roboto Light"/>
              <a:ea typeface="Roboto Light"/>
              <a:cs typeface="Roboto Light"/>
              <a:sym typeface="Roboto Light"/>
            </a:endParaRPr>
          </a:p>
          <a:p>
            <a:pPr indent="0" lvl="0" marL="107999" rtl="0" algn="l">
              <a:spcBef>
                <a:spcPts val="0"/>
              </a:spcBef>
              <a:spcAft>
                <a:spcPts val="0"/>
              </a:spcAft>
              <a:buNone/>
            </a:pPr>
            <a:r>
              <a:t/>
            </a:r>
            <a:endParaRPr sz="1200">
              <a:latin typeface="Roboto Light"/>
              <a:ea typeface="Roboto Light"/>
              <a:cs typeface="Roboto Light"/>
              <a:sym typeface="Roboto Light"/>
            </a:endParaRPr>
          </a:p>
          <a:p>
            <a:pPr indent="0" lvl="0" marL="107999" rtl="0" algn="l">
              <a:spcBef>
                <a:spcPts val="0"/>
              </a:spcBef>
              <a:spcAft>
                <a:spcPts val="0"/>
              </a:spcAft>
              <a:buNone/>
            </a:pPr>
            <a:r>
              <a:rPr lang="en" sz="1200">
                <a:latin typeface="Roboto Light"/>
                <a:ea typeface="Roboto Light"/>
                <a:cs typeface="Roboto Light"/>
                <a:sym typeface="Roboto Light"/>
              </a:rPr>
              <a:t>I’ve followed </a:t>
            </a:r>
            <a:r>
              <a:rPr i="1" lang="en" sz="1200">
                <a:latin typeface="Roboto Medium"/>
                <a:ea typeface="Roboto Medium"/>
                <a:cs typeface="Roboto Medium"/>
                <a:sym typeface="Roboto Medium"/>
              </a:rPr>
              <a:t>Company X</a:t>
            </a:r>
            <a:r>
              <a:rPr lang="en" sz="1200">
                <a:latin typeface="Roboto Light"/>
                <a:ea typeface="Roboto Light"/>
                <a:cs typeface="Roboto Light"/>
                <a:sym typeface="Roboto Light"/>
              </a:rPr>
              <a:t> for a while and noticed that you’ve recently started as the </a:t>
            </a:r>
            <a:r>
              <a:rPr i="1" lang="en" sz="1200">
                <a:latin typeface="Roboto Medium"/>
                <a:ea typeface="Roboto Medium"/>
                <a:cs typeface="Roboto Medium"/>
                <a:sym typeface="Roboto Medium"/>
              </a:rPr>
              <a:t>Sales/Marketing Director</a:t>
            </a:r>
            <a:r>
              <a:rPr i="1" lang="en" sz="1200">
                <a:latin typeface="Roboto Light"/>
                <a:ea typeface="Roboto Light"/>
                <a:cs typeface="Roboto Light"/>
                <a:sym typeface="Roboto Light"/>
              </a:rPr>
              <a:t>. </a:t>
            </a:r>
            <a:r>
              <a:rPr lang="en" sz="1200">
                <a:latin typeface="Roboto Light"/>
                <a:ea typeface="Roboto Light"/>
                <a:cs typeface="Roboto Light"/>
                <a:sym typeface="Roboto Light"/>
              </a:rPr>
              <a:t>I tried calling you earlier to arrange a meeting, as we’ve made a service tailored for your situation.</a:t>
            </a:r>
            <a:endParaRPr sz="1200">
              <a:latin typeface="Roboto Light"/>
              <a:ea typeface="Roboto Light"/>
              <a:cs typeface="Roboto Light"/>
              <a:sym typeface="Roboto Light"/>
            </a:endParaRPr>
          </a:p>
          <a:p>
            <a:pPr indent="0" lvl="0" marL="107999" rtl="0" algn="l">
              <a:spcBef>
                <a:spcPts val="0"/>
              </a:spcBef>
              <a:spcAft>
                <a:spcPts val="0"/>
              </a:spcAft>
              <a:buNone/>
            </a:pPr>
            <a:r>
              <a:t/>
            </a:r>
            <a:endParaRPr sz="1200">
              <a:latin typeface="Roboto Light"/>
              <a:ea typeface="Roboto Light"/>
              <a:cs typeface="Roboto Light"/>
              <a:sym typeface="Roboto Light"/>
            </a:endParaRPr>
          </a:p>
          <a:p>
            <a:pPr indent="0" lvl="0" marL="107999" rtl="0" algn="l">
              <a:spcBef>
                <a:spcPts val="0"/>
              </a:spcBef>
              <a:spcAft>
                <a:spcPts val="0"/>
              </a:spcAft>
              <a:buNone/>
            </a:pPr>
            <a:r>
              <a:rPr lang="en" sz="1200">
                <a:latin typeface="Roboto Light"/>
                <a:ea typeface="Roboto Light"/>
                <a:cs typeface="Roboto Light"/>
                <a:sym typeface="Roboto Light"/>
              </a:rPr>
              <a:t>We’ve met thousands of </a:t>
            </a:r>
            <a:r>
              <a:rPr i="1" lang="en" sz="1200">
                <a:latin typeface="Roboto Medium"/>
                <a:ea typeface="Roboto Medium"/>
                <a:cs typeface="Roboto Medium"/>
                <a:sym typeface="Roboto Medium"/>
              </a:rPr>
              <a:t>Sales/Marketing Directors</a:t>
            </a:r>
            <a:r>
              <a:rPr lang="en" sz="1200">
                <a:latin typeface="Roboto Medium"/>
                <a:ea typeface="Roboto Medium"/>
                <a:cs typeface="Roboto Medium"/>
                <a:sym typeface="Roboto Medium"/>
              </a:rPr>
              <a:t> </a:t>
            </a:r>
            <a:r>
              <a:rPr lang="en" sz="1200">
                <a:latin typeface="Roboto Light"/>
                <a:ea typeface="Roboto Light"/>
                <a:cs typeface="Roboto Light"/>
                <a:sym typeface="Roboto Light"/>
              </a:rPr>
              <a:t>during the past five years, and know the first 90 days in the role are critical in leaving a lasting impact. Here are a couple of resources we’ve created to help you get going:</a:t>
            </a:r>
            <a:br>
              <a:rPr lang="en" sz="1200">
                <a:latin typeface="Roboto Light"/>
                <a:ea typeface="Roboto Light"/>
                <a:cs typeface="Roboto Light"/>
                <a:sym typeface="Roboto Light"/>
              </a:rPr>
            </a:br>
            <a:endParaRPr sz="1200">
              <a:latin typeface="Roboto Light"/>
              <a:ea typeface="Roboto Light"/>
              <a:cs typeface="Roboto Light"/>
              <a:sym typeface="Roboto Light"/>
            </a:endParaRPr>
          </a:p>
          <a:p>
            <a:pPr indent="0" lvl="0" marL="107999" rtl="0" algn="l">
              <a:spcBef>
                <a:spcPts val="0"/>
              </a:spcBef>
              <a:spcAft>
                <a:spcPts val="0"/>
              </a:spcAft>
              <a:buNone/>
            </a:pPr>
            <a:r>
              <a:rPr lang="en" sz="1200">
                <a:latin typeface="Roboto Light"/>
                <a:ea typeface="Roboto Light"/>
                <a:cs typeface="Roboto Light"/>
                <a:sym typeface="Roboto Light"/>
              </a:rPr>
              <a:t>The Sales Playbook - structure to build your own “way of working” for your sales team:</a:t>
            </a:r>
            <a:br>
              <a:rPr lang="en" sz="1200">
                <a:latin typeface="Roboto Light"/>
                <a:ea typeface="Roboto Light"/>
                <a:cs typeface="Roboto Light"/>
                <a:sym typeface="Roboto Light"/>
              </a:rPr>
            </a:br>
            <a:r>
              <a:rPr lang="en" sz="1200" u="sng">
                <a:solidFill>
                  <a:srgbClr val="1155CC"/>
                </a:solidFill>
                <a:latin typeface="Roboto Light"/>
                <a:ea typeface="Roboto Light"/>
                <a:cs typeface="Roboto Light"/>
                <a:sym typeface="Roboto Light"/>
                <a:hlinkClick r:id="rId3">
                  <a:extLst>
                    <a:ext uri="{A12FA001-AC4F-418D-AE19-62706E023703}">
                      <ahyp:hlinkClr val="tx"/>
                    </a:ext>
                  </a:extLst>
                </a:hlinkClick>
              </a:rPr>
              <a:t>https://www.vainu.com/blog/sales-playbook/</a:t>
            </a:r>
            <a:endParaRPr sz="1200">
              <a:latin typeface="Roboto Light"/>
              <a:ea typeface="Roboto Light"/>
              <a:cs typeface="Roboto Light"/>
              <a:sym typeface="Roboto Light"/>
            </a:endParaRPr>
          </a:p>
          <a:p>
            <a:pPr indent="0" lvl="0" marL="107999" rtl="0" algn="l">
              <a:spcBef>
                <a:spcPts val="0"/>
              </a:spcBef>
              <a:spcAft>
                <a:spcPts val="0"/>
              </a:spcAft>
              <a:buNone/>
            </a:pPr>
            <a:r>
              <a:t/>
            </a:r>
            <a:endParaRPr sz="1200">
              <a:latin typeface="Roboto Light"/>
              <a:ea typeface="Roboto Light"/>
              <a:cs typeface="Roboto Light"/>
              <a:sym typeface="Roboto Light"/>
            </a:endParaRPr>
          </a:p>
          <a:p>
            <a:pPr indent="0" lvl="0" marL="107999" rtl="0" algn="l">
              <a:spcBef>
                <a:spcPts val="0"/>
              </a:spcBef>
              <a:spcAft>
                <a:spcPts val="0"/>
              </a:spcAft>
              <a:buNone/>
            </a:pPr>
            <a:r>
              <a:rPr lang="en" sz="1200">
                <a:latin typeface="Roboto Light"/>
                <a:ea typeface="Roboto Light"/>
                <a:cs typeface="Roboto Light"/>
                <a:sym typeface="Roboto Light"/>
              </a:rPr>
              <a:t>Best Sales Tools in 2020 - list of different sales and marketing tools to help you to build your own toolbox:</a:t>
            </a:r>
            <a:endParaRPr sz="1200">
              <a:latin typeface="Roboto Light"/>
              <a:ea typeface="Roboto Light"/>
              <a:cs typeface="Roboto Light"/>
              <a:sym typeface="Roboto Light"/>
            </a:endParaRPr>
          </a:p>
          <a:p>
            <a:pPr indent="0" lvl="0" marL="107999" rtl="0" algn="l">
              <a:spcBef>
                <a:spcPts val="0"/>
              </a:spcBef>
              <a:spcAft>
                <a:spcPts val="0"/>
              </a:spcAft>
              <a:buNone/>
            </a:pPr>
            <a:r>
              <a:rPr lang="en" sz="1200" u="sng">
                <a:solidFill>
                  <a:srgbClr val="0000FF"/>
                </a:solidFill>
                <a:latin typeface="Roboto Light"/>
                <a:ea typeface="Roboto Light"/>
                <a:cs typeface="Roboto Light"/>
                <a:sym typeface="Roboto Light"/>
                <a:hlinkClick r:id="rId4">
                  <a:extLst>
                    <a:ext uri="{A12FA001-AC4F-418D-AE19-62706E023703}">
                      <ahyp:hlinkClr val="tx"/>
                    </a:ext>
                  </a:extLst>
                </a:hlinkClick>
              </a:rPr>
              <a:t>https://www.vainu.com/resources/ebook/sales-tools/</a:t>
            </a:r>
            <a:endParaRPr sz="1200">
              <a:latin typeface="Roboto Light"/>
              <a:ea typeface="Roboto Light"/>
              <a:cs typeface="Roboto Light"/>
              <a:sym typeface="Roboto Light"/>
            </a:endParaRPr>
          </a:p>
          <a:p>
            <a:pPr indent="0" lvl="0" marL="107999" rtl="0" algn="l">
              <a:spcBef>
                <a:spcPts val="0"/>
              </a:spcBef>
              <a:spcAft>
                <a:spcPts val="0"/>
              </a:spcAft>
              <a:buNone/>
            </a:pPr>
            <a:r>
              <a:t/>
            </a:r>
            <a:endParaRPr sz="1200">
              <a:latin typeface="Roboto Light"/>
              <a:ea typeface="Roboto Light"/>
              <a:cs typeface="Roboto Light"/>
              <a:sym typeface="Roboto Light"/>
            </a:endParaRPr>
          </a:p>
          <a:p>
            <a:pPr indent="0" lvl="0" marL="107999" rtl="0" algn="l">
              <a:spcBef>
                <a:spcPts val="0"/>
              </a:spcBef>
              <a:spcAft>
                <a:spcPts val="0"/>
              </a:spcAft>
              <a:buNone/>
            </a:pPr>
            <a:r>
              <a:rPr lang="en" sz="1200">
                <a:latin typeface="Roboto Light"/>
                <a:ea typeface="Roboto Light"/>
                <a:cs typeface="Roboto Light"/>
                <a:sym typeface="Roboto Light"/>
              </a:rPr>
              <a:t>I’d love to discuss your situation further and highlight how we could help you leave an impact through better use of data at </a:t>
            </a:r>
            <a:r>
              <a:rPr i="1" lang="en" sz="1200">
                <a:latin typeface="Roboto Medium"/>
                <a:ea typeface="Roboto Medium"/>
                <a:cs typeface="Roboto Medium"/>
                <a:sym typeface="Roboto Medium"/>
              </a:rPr>
              <a:t>Company X</a:t>
            </a:r>
            <a:r>
              <a:rPr i="1" lang="en" sz="1200">
                <a:latin typeface="Roboto Light"/>
                <a:ea typeface="Roboto Light"/>
                <a:cs typeface="Roboto Light"/>
                <a:sym typeface="Roboto Light"/>
              </a:rPr>
              <a:t>. </a:t>
            </a:r>
            <a:r>
              <a:rPr lang="en" sz="1200">
                <a:latin typeface="Roboto Light"/>
                <a:ea typeface="Roboto Light"/>
                <a:cs typeface="Roboto Light"/>
                <a:sym typeface="Roboto Light"/>
              </a:rPr>
              <a:t>Are you available for a quick call tomorrow?</a:t>
            </a:r>
            <a:endParaRPr sz="1200">
              <a:latin typeface="Roboto Light"/>
              <a:ea typeface="Roboto Light"/>
              <a:cs typeface="Roboto Light"/>
              <a:sym typeface="Roboto Light"/>
            </a:endParaRPr>
          </a:p>
        </p:txBody>
      </p:sp>
      <p:pic>
        <p:nvPicPr>
          <p:cNvPr id="582" name="Google Shape;582;p79"/>
          <p:cNvPicPr preferRelativeResize="0"/>
          <p:nvPr/>
        </p:nvPicPr>
        <p:blipFill>
          <a:blip r:embed="rId5">
            <a:alphaModFix/>
          </a:blip>
          <a:stretch>
            <a:fillRect/>
          </a:stretch>
        </p:blipFill>
        <p:spPr>
          <a:xfrm>
            <a:off x="552275" y="308026"/>
            <a:ext cx="517050" cy="5595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0"/>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588" name="Google Shape;588;p80"/>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Discovery</a:t>
            </a:r>
            <a:endParaRPr/>
          </a:p>
        </p:txBody>
      </p:sp>
      <p:sp>
        <p:nvSpPr>
          <p:cNvPr id="589" name="Google Shape;589;p80"/>
          <p:cNvSpPr txBox="1"/>
          <p:nvPr>
            <p:ph idx="1" type="body"/>
          </p:nvPr>
        </p:nvSpPr>
        <p:spPr>
          <a:xfrm>
            <a:off x="673075" y="1389075"/>
            <a:ext cx="2978100" cy="290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latin typeface="Roboto"/>
                <a:ea typeface="Roboto"/>
                <a:cs typeface="Roboto"/>
                <a:sym typeface="Roboto"/>
              </a:rPr>
              <a:t>[ Your sales reps need to understand your prospects to be relevant. Explain here how they will develop an understanding of prospects’ needs and pain points. ]</a:t>
            </a:r>
            <a:endParaRPr b="1" sz="1200">
              <a:latin typeface="Roboto"/>
              <a:ea typeface="Roboto"/>
              <a:cs typeface="Roboto"/>
              <a:sym typeface="Roboto"/>
            </a:endParaRPr>
          </a:p>
          <a:p>
            <a:pPr indent="0" lvl="0" marL="0" rtl="0" algn="l">
              <a:spcBef>
                <a:spcPts val="1600"/>
              </a:spcBef>
              <a:spcAft>
                <a:spcPts val="0"/>
              </a:spcAft>
              <a:buNone/>
            </a:pPr>
            <a:r>
              <a:rPr lang="en" sz="1200"/>
              <a:t>In the first meeting, our purpose is for the customer to understand your company’s offering on a high level, and determine on a practical level whether there is any value to them from our platform.</a:t>
            </a:r>
            <a:endParaRPr sz="1200"/>
          </a:p>
          <a:p>
            <a:pPr indent="0" lvl="0" marL="0" rtl="0" algn="l">
              <a:spcBef>
                <a:spcPts val="1600"/>
              </a:spcBef>
              <a:spcAft>
                <a:spcPts val="1600"/>
              </a:spcAft>
              <a:buNone/>
            </a:pPr>
            <a:r>
              <a:rPr lang="en" sz="1200"/>
              <a:t>From a sales perspective, we aim to understand how the prospect does business, and link our offering to practical use cases they would see value in.</a:t>
            </a:r>
            <a:endParaRPr sz="1200"/>
          </a:p>
        </p:txBody>
      </p:sp>
      <p:sp>
        <p:nvSpPr>
          <p:cNvPr id="590" name="Google Shape;590;p80"/>
          <p:cNvSpPr txBox="1"/>
          <p:nvPr/>
        </p:nvSpPr>
        <p:spPr>
          <a:xfrm>
            <a:off x="4864800" y="1820175"/>
            <a:ext cx="2818800" cy="751500"/>
          </a:xfrm>
          <a:prstGeom prst="rect">
            <a:avLst/>
          </a:prstGeom>
          <a:noFill/>
          <a:ln>
            <a:noFill/>
          </a:ln>
        </p:spPr>
        <p:txBody>
          <a:bodyPr anchorCtr="0" anchor="t" bIns="19050" lIns="19050" spcFirstLastPara="1" rIns="19050" wrap="square" tIns="19050">
            <a:noAutofit/>
          </a:bodyPr>
          <a:lstStyle/>
          <a:p>
            <a:pPr indent="0" lvl="0" marL="0" rtl="0" algn="l">
              <a:spcBef>
                <a:spcPts val="0"/>
              </a:spcBef>
              <a:spcAft>
                <a:spcPts val="0"/>
              </a:spcAft>
              <a:buClr>
                <a:schemeClr val="lt1"/>
              </a:buClr>
              <a:buSzPts val="800"/>
              <a:buFont typeface="Roboto"/>
              <a:buNone/>
            </a:pPr>
            <a:r>
              <a:rPr lang="en" sz="1200">
                <a:solidFill>
                  <a:schemeClr val="lt1"/>
                </a:solidFill>
                <a:latin typeface="Roboto Light"/>
                <a:ea typeface="Roboto Light"/>
                <a:cs typeface="Roboto Light"/>
                <a:sym typeface="Roboto Light"/>
              </a:rPr>
              <a:t>Here’s the structure to follow in these meetings:</a:t>
            </a:r>
            <a:endParaRPr sz="1200">
              <a:solidFill>
                <a:schemeClr val="lt1"/>
              </a:solidFill>
              <a:latin typeface="Roboto Light"/>
              <a:ea typeface="Roboto Light"/>
              <a:cs typeface="Roboto Light"/>
              <a:sym typeface="Roboto Light"/>
            </a:endParaRPr>
          </a:p>
          <a:p>
            <a:pPr indent="0" lvl="0" marL="0" rtl="0" algn="l">
              <a:spcBef>
                <a:spcPts val="0"/>
              </a:spcBef>
              <a:spcAft>
                <a:spcPts val="0"/>
              </a:spcAft>
              <a:buClr>
                <a:schemeClr val="lt1"/>
              </a:buClr>
              <a:buSzPts val="800"/>
              <a:buFont typeface="Roboto"/>
              <a:buNone/>
            </a:pPr>
            <a:r>
              <a:t/>
            </a:r>
            <a:endParaRPr sz="1200">
              <a:solidFill>
                <a:schemeClr val="lt1"/>
              </a:solidFill>
              <a:latin typeface="Roboto Light"/>
              <a:ea typeface="Roboto Light"/>
              <a:cs typeface="Roboto Light"/>
              <a:sym typeface="Roboto Light"/>
            </a:endParaRPr>
          </a:p>
          <a:p>
            <a:pPr indent="0" lvl="0" marL="0" rtl="0" algn="l">
              <a:spcBef>
                <a:spcPts val="0"/>
              </a:spcBef>
              <a:spcAft>
                <a:spcPts val="0"/>
              </a:spcAft>
              <a:buNone/>
            </a:pPr>
            <a:r>
              <a:rPr b="1" lang="en" sz="1200">
                <a:solidFill>
                  <a:schemeClr val="lt1"/>
                </a:solidFill>
                <a:latin typeface="Roboto"/>
                <a:ea typeface="Roboto"/>
                <a:cs typeface="Roboto"/>
                <a:sym typeface="Roboto"/>
              </a:rPr>
              <a:t>Introductions (5min)</a:t>
            </a:r>
            <a:endParaRPr b="1" sz="1200">
              <a:solidFill>
                <a:schemeClr val="lt1"/>
              </a:solidFill>
              <a:latin typeface="Roboto"/>
              <a:ea typeface="Roboto"/>
              <a:cs typeface="Roboto"/>
              <a:sym typeface="Roboto"/>
            </a:endParaRPr>
          </a:p>
          <a:p>
            <a:pPr indent="0" lvl="0" marL="0" rtl="0" algn="l">
              <a:spcBef>
                <a:spcPts val="0"/>
              </a:spcBef>
              <a:spcAft>
                <a:spcPts val="0"/>
              </a:spcAft>
              <a:buNone/>
            </a:pPr>
            <a:r>
              <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Sales deck (10min)</a:t>
            </a:r>
            <a:endParaRPr b="1" sz="1200">
              <a:solidFill>
                <a:schemeClr val="lt1"/>
              </a:solidFill>
              <a:latin typeface="Roboto"/>
              <a:ea typeface="Roboto"/>
              <a:cs typeface="Roboto"/>
              <a:sym typeface="Roboto"/>
            </a:endParaRPr>
          </a:p>
          <a:p>
            <a:pPr indent="0" lvl="0" marL="0" rtl="0" algn="l">
              <a:spcBef>
                <a:spcPts val="0"/>
              </a:spcBef>
              <a:spcAft>
                <a:spcPts val="0"/>
              </a:spcAft>
              <a:buNone/>
            </a:pPr>
            <a:r>
              <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Needs analysis (15min)</a:t>
            </a:r>
            <a:endParaRPr b="1" sz="1200">
              <a:solidFill>
                <a:schemeClr val="lt1"/>
              </a:solidFill>
              <a:latin typeface="Roboto"/>
              <a:ea typeface="Roboto"/>
              <a:cs typeface="Roboto"/>
              <a:sym typeface="Roboto"/>
            </a:endParaRPr>
          </a:p>
          <a:p>
            <a:pPr indent="0" lvl="0" marL="0" rtl="0" algn="l">
              <a:spcBef>
                <a:spcPts val="0"/>
              </a:spcBef>
              <a:spcAft>
                <a:spcPts val="0"/>
              </a:spcAft>
              <a:buNone/>
            </a:pPr>
            <a:r>
              <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Identifying use cases (10min)</a:t>
            </a:r>
            <a:endParaRPr b="1" sz="1200">
              <a:solidFill>
                <a:schemeClr val="lt1"/>
              </a:solidFill>
              <a:latin typeface="Roboto"/>
              <a:ea typeface="Roboto"/>
              <a:cs typeface="Roboto"/>
              <a:sym typeface="Roboto"/>
            </a:endParaRPr>
          </a:p>
          <a:p>
            <a:pPr indent="0" lvl="0" marL="0" rtl="0" algn="l">
              <a:spcBef>
                <a:spcPts val="0"/>
              </a:spcBef>
              <a:spcAft>
                <a:spcPts val="0"/>
              </a:spcAft>
              <a:buNone/>
            </a:pPr>
            <a:r>
              <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Next steps (5min)</a:t>
            </a:r>
            <a:endParaRPr b="1" sz="1200">
              <a:solidFill>
                <a:schemeClr val="lt1"/>
              </a:solidFill>
              <a:latin typeface="Roboto"/>
              <a:ea typeface="Roboto"/>
              <a:cs typeface="Roboto"/>
              <a:sym typeface="Roboto"/>
            </a:endParaRPr>
          </a:p>
        </p:txBody>
      </p:sp>
      <p:sp>
        <p:nvSpPr>
          <p:cNvPr id="591" name="Google Shape;591;p80"/>
          <p:cNvSpPr txBox="1"/>
          <p:nvPr/>
        </p:nvSpPr>
        <p:spPr>
          <a:xfrm>
            <a:off x="4863000" y="1389075"/>
            <a:ext cx="2818800" cy="2904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chemeClr val="lt1"/>
              </a:buClr>
              <a:buSzPts val="1700"/>
              <a:buFont typeface="Roboto"/>
              <a:buNone/>
            </a:pPr>
            <a:r>
              <a:rPr lang="en" sz="1800">
                <a:solidFill>
                  <a:schemeClr val="lt1"/>
                </a:solidFill>
                <a:latin typeface="Roboto Medium"/>
                <a:ea typeface="Roboto Medium"/>
                <a:cs typeface="Roboto Medium"/>
                <a:sym typeface="Roboto Medium"/>
              </a:rPr>
              <a:t>Meeting structure (45min)</a:t>
            </a:r>
            <a:endParaRPr sz="1800">
              <a:solidFill>
                <a:srgbClr val="FFFFFF"/>
              </a:solidFill>
              <a:latin typeface="Roboto Medium"/>
              <a:ea typeface="Roboto Medium"/>
              <a:cs typeface="Roboto Medium"/>
              <a:sym typeface="Roboto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45"/>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company</a:t>
            </a:r>
            <a:endParaRPr/>
          </a:p>
        </p:txBody>
      </p:sp>
      <p:sp>
        <p:nvSpPr>
          <p:cNvPr id="195" name="Google Shape;195;p45"/>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The reason we’re all here</a:t>
            </a:r>
            <a:endParaRPr sz="2000"/>
          </a:p>
        </p:txBody>
      </p:sp>
      <p:sp>
        <p:nvSpPr>
          <p:cNvPr id="196" name="Google Shape;196;p45"/>
          <p:cNvSpPr txBox="1"/>
          <p:nvPr/>
        </p:nvSpPr>
        <p:spPr>
          <a:xfrm>
            <a:off x="5249725" y="3681875"/>
            <a:ext cx="3391200" cy="5097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Company overview</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Sales organization</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Your role</a:t>
            </a:r>
            <a:endParaRPr sz="1800">
              <a:solidFill>
                <a:srgbClr val="FFFFFF"/>
              </a:solidFill>
              <a:latin typeface="Roboto Medium"/>
              <a:ea typeface="Roboto Medium"/>
              <a:cs typeface="Roboto Medium"/>
              <a:sym typeface="Roboto Medium"/>
            </a:endParaRPr>
          </a:p>
          <a:p>
            <a:pPr indent="0" lvl="0" marL="0" rtl="0" algn="l">
              <a:lnSpc>
                <a:spcPct val="110000"/>
              </a:lnSpc>
              <a:spcBef>
                <a:spcPts val="0"/>
              </a:spcBef>
              <a:spcAft>
                <a:spcPts val="0"/>
              </a:spcAft>
              <a:buNone/>
            </a:pPr>
            <a:r>
              <a:rPr lang="en" sz="1800">
                <a:solidFill>
                  <a:srgbClr val="FFFFFF"/>
                </a:solidFill>
                <a:latin typeface="Roboto Medium"/>
                <a:ea typeface="Roboto Medium"/>
                <a:cs typeface="Roboto Medium"/>
                <a:sym typeface="Roboto Medium"/>
              </a:rPr>
              <a:t>Career path </a:t>
            </a:r>
            <a:endParaRPr sz="1800">
              <a:solidFill>
                <a:srgbClr val="FFFFFF"/>
              </a:solidFill>
              <a:latin typeface="Roboto Medium"/>
              <a:ea typeface="Roboto Medium"/>
              <a:cs typeface="Roboto Medium"/>
              <a:sym typeface="Roboto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81"/>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solidFill>
                  <a:srgbClr val="434343"/>
                </a:solidFill>
              </a:rPr>
              <a:t>‹#›</a:t>
            </a:fld>
            <a:endParaRPr sz="1300">
              <a:solidFill>
                <a:srgbClr val="434343"/>
              </a:solidFill>
              <a:latin typeface="Roboto"/>
              <a:ea typeface="Roboto"/>
              <a:cs typeface="Roboto"/>
              <a:sym typeface="Roboto"/>
            </a:endParaRPr>
          </a:p>
        </p:txBody>
      </p:sp>
      <p:sp>
        <p:nvSpPr>
          <p:cNvPr id="597" name="Google Shape;597;p81"/>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Sales deck</a:t>
            </a:r>
            <a:endParaRPr/>
          </a:p>
        </p:txBody>
      </p:sp>
      <p:sp>
        <p:nvSpPr>
          <p:cNvPr id="598" name="Google Shape;598;p81"/>
          <p:cNvSpPr txBox="1"/>
          <p:nvPr>
            <p:ph idx="4294967295" type="body"/>
          </p:nvPr>
        </p:nvSpPr>
        <p:spPr>
          <a:xfrm>
            <a:off x="673075" y="1389075"/>
            <a:ext cx="2436300" cy="302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00000"/>
                </a:solidFill>
              </a:rPr>
              <a:t>In the first meeting, after introductions, present your sales deck to the prospect. The key is to present </a:t>
            </a:r>
            <a:r>
              <a:rPr i="1" lang="en" sz="1200">
                <a:solidFill>
                  <a:srgbClr val="000000"/>
                </a:solidFill>
                <a:latin typeface="Roboto Medium"/>
                <a:ea typeface="Roboto Medium"/>
                <a:cs typeface="Roboto Medium"/>
                <a:sym typeface="Roboto Medium"/>
              </a:rPr>
              <a:t>why your company exists</a:t>
            </a:r>
            <a:r>
              <a:rPr lang="en" sz="1200">
                <a:solidFill>
                  <a:srgbClr val="000000"/>
                </a:solidFill>
              </a:rPr>
              <a:t>, and </a:t>
            </a:r>
            <a:r>
              <a:rPr i="1" lang="en" sz="1200">
                <a:solidFill>
                  <a:srgbClr val="000000"/>
                </a:solidFill>
                <a:latin typeface="Roboto Medium"/>
                <a:ea typeface="Roboto Medium"/>
                <a:cs typeface="Roboto Medium"/>
                <a:sym typeface="Roboto Medium"/>
              </a:rPr>
              <a:t>what this could mean for your prospect</a:t>
            </a:r>
            <a:r>
              <a:rPr lang="en" sz="1200">
                <a:solidFill>
                  <a:srgbClr val="000000"/>
                </a:solidFill>
              </a:rPr>
              <a:t>.</a:t>
            </a:r>
            <a:endParaRPr sz="1200">
              <a:solidFill>
                <a:srgbClr val="000000"/>
              </a:solidFill>
            </a:endParaRPr>
          </a:p>
          <a:p>
            <a:pPr indent="0" lvl="0" marL="0" rtl="0" algn="l">
              <a:spcBef>
                <a:spcPts val="1600"/>
              </a:spcBef>
              <a:spcAft>
                <a:spcPts val="0"/>
              </a:spcAft>
              <a:buNone/>
            </a:pPr>
            <a:r>
              <a:rPr lang="en" sz="1200">
                <a:solidFill>
                  <a:srgbClr val="000000"/>
                </a:solidFill>
              </a:rPr>
              <a:t>Be sure to learn how to present with the slides together with your team!</a:t>
            </a:r>
            <a:endParaRPr sz="1200">
              <a:solidFill>
                <a:srgbClr val="000000"/>
              </a:solidFill>
            </a:endParaRPr>
          </a:p>
          <a:p>
            <a:pPr indent="0" lvl="0" marL="0" rtl="0" algn="l">
              <a:spcBef>
                <a:spcPts val="1600"/>
              </a:spcBef>
              <a:spcAft>
                <a:spcPts val="1600"/>
              </a:spcAft>
              <a:buClr>
                <a:schemeClr val="dk1"/>
              </a:buClr>
              <a:buSzPts val="1100"/>
              <a:buFont typeface="Arial"/>
              <a:buNone/>
            </a:pPr>
            <a:r>
              <a:rPr b="1" lang="en" sz="1200">
                <a:solidFill>
                  <a:srgbClr val="000000"/>
                </a:solidFill>
                <a:latin typeface="Roboto"/>
                <a:ea typeface="Roboto"/>
                <a:cs typeface="Roboto"/>
                <a:sym typeface="Roboto"/>
              </a:rPr>
              <a:t>[ Include here a link to to your sales deck ]</a:t>
            </a:r>
            <a:endParaRPr b="1" sz="1200">
              <a:solidFill>
                <a:srgbClr val="000000"/>
              </a:solidFill>
              <a:latin typeface="Roboto"/>
              <a:ea typeface="Roboto"/>
              <a:cs typeface="Roboto"/>
              <a:sym typeface="Roboto"/>
            </a:endParaRPr>
          </a:p>
        </p:txBody>
      </p:sp>
      <p:pic>
        <p:nvPicPr>
          <p:cNvPr id="599" name="Google Shape;599;p81"/>
          <p:cNvPicPr preferRelativeResize="0"/>
          <p:nvPr/>
        </p:nvPicPr>
        <p:blipFill>
          <a:blip r:embed="rId3">
            <a:alphaModFix/>
          </a:blip>
          <a:stretch>
            <a:fillRect/>
          </a:stretch>
        </p:blipFill>
        <p:spPr>
          <a:xfrm>
            <a:off x="3687900" y="1207125"/>
            <a:ext cx="4851974" cy="272925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82"/>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solidFill>
                  <a:srgbClr val="434343"/>
                </a:solidFill>
              </a:rPr>
              <a:t>‹#›</a:t>
            </a:fld>
            <a:endParaRPr sz="1300">
              <a:solidFill>
                <a:srgbClr val="434343"/>
              </a:solidFill>
              <a:latin typeface="Roboto"/>
              <a:ea typeface="Roboto"/>
              <a:cs typeface="Roboto"/>
              <a:sym typeface="Roboto"/>
            </a:endParaRPr>
          </a:p>
        </p:txBody>
      </p:sp>
      <p:sp>
        <p:nvSpPr>
          <p:cNvPr id="605" name="Google Shape;605;p82"/>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Needs analysis</a:t>
            </a:r>
            <a:endParaRPr/>
          </a:p>
        </p:txBody>
      </p:sp>
      <p:sp>
        <p:nvSpPr>
          <p:cNvPr id="606" name="Google Shape;606;p82"/>
          <p:cNvSpPr txBox="1"/>
          <p:nvPr>
            <p:ph idx="4294967295" type="body"/>
          </p:nvPr>
        </p:nvSpPr>
        <p:spPr>
          <a:xfrm>
            <a:off x="673075" y="1389075"/>
            <a:ext cx="2978100" cy="1888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000000"/>
                </a:solidFill>
              </a:rPr>
              <a:t>During and after your presentation, you should be engaging with your prospect to gain an understanding for how they run their business, and how we could help. At minimum, try to get an understanding for the topics listed here—through natural conversation, of course. No one likes being interrogated!</a:t>
            </a:r>
            <a:endParaRPr sz="1200">
              <a:solidFill>
                <a:srgbClr val="000000"/>
              </a:solidFill>
            </a:endParaRPr>
          </a:p>
        </p:txBody>
      </p:sp>
      <p:sp>
        <p:nvSpPr>
          <p:cNvPr id="607" name="Google Shape;607;p82"/>
          <p:cNvSpPr/>
          <p:nvPr/>
        </p:nvSpPr>
        <p:spPr>
          <a:xfrm>
            <a:off x="4375400" y="1181050"/>
            <a:ext cx="4494300" cy="3187800"/>
          </a:xfrm>
          <a:prstGeom prst="roundRect">
            <a:avLst>
              <a:gd fmla="val 5464" name="adj"/>
            </a:avLst>
          </a:prstGeom>
          <a:solidFill>
            <a:srgbClr val="FFFFFF"/>
          </a:solidFill>
          <a:ln cap="flat" cmpd="sng" w="28575">
            <a:solidFill>
              <a:srgbClr val="FFFFFF"/>
            </a:solidFill>
            <a:prstDash val="solid"/>
            <a:round/>
            <a:headEnd len="sm" w="sm" type="none"/>
            <a:tailEnd len="sm" w="sm" type="none"/>
          </a:ln>
        </p:spPr>
        <p:txBody>
          <a:bodyPr anchorCtr="0" anchor="t" bIns="91425" lIns="91425" spcFirstLastPara="1" rIns="91425" wrap="square" tIns="162000">
            <a:noAutofit/>
          </a:bodyPr>
          <a:lstStyle/>
          <a:p>
            <a:pPr indent="0" lvl="0" marL="107999" marR="107999" rtl="0" algn="l">
              <a:spcBef>
                <a:spcPts val="0"/>
              </a:spcBef>
              <a:spcAft>
                <a:spcPts val="0"/>
              </a:spcAft>
              <a:buNone/>
            </a:pPr>
            <a:r>
              <a:rPr lang="en" sz="1200">
                <a:latin typeface="Roboto Medium"/>
                <a:ea typeface="Roboto Medium"/>
                <a:cs typeface="Roboto Medium"/>
                <a:sym typeface="Roboto Medium"/>
              </a:rPr>
              <a:t>Business: 		</a:t>
            </a:r>
            <a:r>
              <a:rPr lang="en" sz="1200">
                <a:latin typeface="Roboto Light"/>
                <a:ea typeface="Roboto Light"/>
                <a:cs typeface="Roboto Light"/>
                <a:sym typeface="Roboto Light"/>
              </a:rPr>
              <a:t>What does the prospect company do?</a:t>
            </a:r>
            <a:br>
              <a:rPr lang="en" sz="1200">
                <a:latin typeface="Roboto Light"/>
                <a:ea typeface="Roboto Light"/>
                <a:cs typeface="Roboto Light"/>
                <a:sym typeface="Roboto Light"/>
              </a:rPr>
            </a:br>
            <a:r>
              <a:rPr lang="en" sz="1200">
                <a:latin typeface="Roboto Light"/>
                <a:ea typeface="Roboto Light"/>
                <a:cs typeface="Roboto Light"/>
                <a:sym typeface="Roboto Light"/>
              </a:rPr>
              <a:t>			What do their customers look like?</a:t>
            </a:r>
            <a:endParaRPr sz="1200">
              <a:latin typeface="Roboto Light"/>
              <a:ea typeface="Roboto Light"/>
              <a:cs typeface="Roboto Light"/>
              <a:sym typeface="Roboto Light"/>
            </a:endParaRPr>
          </a:p>
          <a:p>
            <a:pPr indent="0" lvl="0" marL="0" marR="107999" rtl="0" algn="l">
              <a:spcBef>
                <a:spcPts val="0"/>
              </a:spcBef>
              <a:spcAft>
                <a:spcPts val="0"/>
              </a:spcAft>
              <a:buNone/>
            </a:pPr>
            <a:r>
              <a:t/>
            </a:r>
            <a:endParaRPr sz="1200">
              <a:latin typeface="Roboto Light"/>
              <a:ea typeface="Roboto Light"/>
              <a:cs typeface="Roboto Light"/>
              <a:sym typeface="Roboto Light"/>
            </a:endParaRPr>
          </a:p>
          <a:p>
            <a:pPr indent="0" lvl="0" marL="107999" marR="107999" rtl="0" algn="l">
              <a:spcBef>
                <a:spcPts val="0"/>
              </a:spcBef>
              <a:spcAft>
                <a:spcPts val="0"/>
              </a:spcAft>
              <a:buClr>
                <a:schemeClr val="dk1"/>
              </a:buClr>
              <a:buSzPts val="1100"/>
              <a:buFont typeface="Arial"/>
              <a:buNone/>
            </a:pPr>
            <a:r>
              <a:t/>
            </a:r>
            <a:endParaRPr sz="1200">
              <a:latin typeface="Roboto Light"/>
              <a:ea typeface="Roboto Light"/>
              <a:cs typeface="Roboto Light"/>
              <a:sym typeface="Roboto Light"/>
            </a:endParaRPr>
          </a:p>
          <a:p>
            <a:pPr indent="0" lvl="0" marL="107999" marR="107999" rtl="0" algn="l">
              <a:spcBef>
                <a:spcPts val="0"/>
              </a:spcBef>
              <a:spcAft>
                <a:spcPts val="0"/>
              </a:spcAft>
              <a:buClr>
                <a:schemeClr val="dk1"/>
              </a:buClr>
              <a:buSzPts val="1100"/>
              <a:buFont typeface="Arial"/>
              <a:buNone/>
            </a:pPr>
            <a:r>
              <a:rPr lang="en" sz="1200">
                <a:latin typeface="Roboto Medium"/>
                <a:ea typeface="Roboto Medium"/>
                <a:cs typeface="Roboto Medium"/>
                <a:sym typeface="Roboto Medium"/>
              </a:rPr>
              <a:t>Challenges: 	</a:t>
            </a:r>
            <a:r>
              <a:rPr lang="en" sz="1200">
                <a:latin typeface="Roboto Light"/>
                <a:ea typeface="Roboto Light"/>
                <a:cs typeface="Roboto Light"/>
                <a:sym typeface="Roboto Light"/>
              </a:rPr>
              <a:t>What are the business objectives?</a:t>
            </a:r>
            <a:br>
              <a:rPr lang="en" sz="1200">
                <a:latin typeface="Roboto Light"/>
                <a:ea typeface="Roboto Light"/>
                <a:cs typeface="Roboto Light"/>
                <a:sym typeface="Roboto Light"/>
              </a:rPr>
            </a:br>
            <a:r>
              <a:rPr lang="en" sz="1200">
                <a:latin typeface="Roboto Light"/>
                <a:ea typeface="Roboto Light"/>
                <a:cs typeface="Roboto Light"/>
                <a:sym typeface="Roboto Light"/>
              </a:rPr>
              <a:t>			What challenges have they been facing?</a:t>
            </a:r>
            <a:br>
              <a:rPr lang="en" sz="1200">
                <a:latin typeface="Roboto Light"/>
                <a:ea typeface="Roboto Light"/>
                <a:cs typeface="Roboto Light"/>
                <a:sym typeface="Roboto Light"/>
              </a:rPr>
            </a:br>
            <a:r>
              <a:rPr lang="en" sz="1200">
                <a:latin typeface="Roboto Light"/>
                <a:ea typeface="Roboto Light"/>
                <a:cs typeface="Roboto Light"/>
                <a:sym typeface="Roboto Light"/>
              </a:rPr>
              <a:t>			What strategic projects are going on?</a:t>
            </a:r>
            <a:endParaRPr sz="1200">
              <a:latin typeface="Roboto Light"/>
              <a:ea typeface="Roboto Light"/>
              <a:cs typeface="Roboto Light"/>
              <a:sym typeface="Roboto Light"/>
            </a:endParaRPr>
          </a:p>
          <a:p>
            <a:pPr indent="0" lvl="0" marL="107999" marR="107999" rtl="0" algn="l">
              <a:spcBef>
                <a:spcPts val="0"/>
              </a:spcBef>
              <a:spcAft>
                <a:spcPts val="0"/>
              </a:spcAft>
              <a:buNone/>
            </a:pPr>
            <a:r>
              <a:t/>
            </a:r>
            <a:endParaRPr sz="1200">
              <a:latin typeface="Roboto Light"/>
              <a:ea typeface="Roboto Light"/>
              <a:cs typeface="Roboto Light"/>
              <a:sym typeface="Roboto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83"/>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solidFill>
                  <a:srgbClr val="FFFFFF"/>
                </a:solidFill>
              </a:rPr>
              <a:t>‹#›</a:t>
            </a:fld>
            <a:endParaRPr sz="1300">
              <a:solidFill>
                <a:srgbClr val="FFFFFF"/>
              </a:solidFill>
              <a:latin typeface="Roboto"/>
              <a:ea typeface="Roboto"/>
              <a:cs typeface="Roboto"/>
              <a:sym typeface="Roboto"/>
            </a:endParaRPr>
          </a:p>
        </p:txBody>
      </p:sp>
      <p:sp>
        <p:nvSpPr>
          <p:cNvPr id="613" name="Google Shape;613;p83"/>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Demo</a:t>
            </a:r>
            <a:endParaRPr/>
          </a:p>
        </p:txBody>
      </p:sp>
      <p:sp>
        <p:nvSpPr>
          <p:cNvPr id="614" name="Google Shape;614;p83"/>
          <p:cNvSpPr txBox="1"/>
          <p:nvPr>
            <p:ph idx="4294967295" type="body"/>
          </p:nvPr>
        </p:nvSpPr>
        <p:spPr>
          <a:xfrm>
            <a:off x="673075" y="1389075"/>
            <a:ext cx="31782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 Explain here how you run product demos. Below is our approach to demos at Vainu and their objectives.  ]</a:t>
            </a:r>
            <a:endParaRPr b="1" sz="1200">
              <a:latin typeface="Roboto"/>
              <a:ea typeface="Roboto"/>
              <a:cs typeface="Roboto"/>
              <a:sym typeface="Roboto"/>
            </a:endParaRPr>
          </a:p>
          <a:p>
            <a:pPr indent="0" lvl="0" marL="0" rtl="0" algn="l">
              <a:spcBef>
                <a:spcPts val="1600"/>
              </a:spcBef>
              <a:spcAft>
                <a:spcPts val="0"/>
              </a:spcAft>
              <a:buNone/>
            </a:pPr>
            <a:r>
              <a:rPr lang="en" sz="1200">
                <a:solidFill>
                  <a:srgbClr val="FFFFFF"/>
                </a:solidFill>
              </a:rPr>
              <a:t>In our </a:t>
            </a:r>
            <a:r>
              <a:rPr lang="en" sz="1200"/>
              <a:t>follow-up</a:t>
            </a:r>
            <a:r>
              <a:rPr lang="en" sz="1200">
                <a:solidFill>
                  <a:srgbClr val="FFFFFF"/>
                </a:solidFill>
              </a:rPr>
              <a:t> meeting, the objective is for the customer to understand in practice what company data is relevant for their customer acquisition process, where and how it would best be consumed by the team in order to be as efficient as possible, and understand the tangible value of Vainu’s platform in this.</a:t>
            </a:r>
            <a:endParaRPr sz="1200">
              <a:solidFill>
                <a:srgbClr val="FFFFFF"/>
              </a:solidFill>
            </a:endParaRPr>
          </a:p>
          <a:p>
            <a:pPr indent="0" lvl="0" marL="0" rtl="0" algn="l">
              <a:spcBef>
                <a:spcPts val="1600"/>
              </a:spcBef>
              <a:spcAft>
                <a:spcPts val="1600"/>
              </a:spcAft>
              <a:buNone/>
            </a:pPr>
            <a:r>
              <a:rPr lang="en" sz="1200">
                <a:solidFill>
                  <a:srgbClr val="FFFFFF"/>
                </a:solidFill>
              </a:rPr>
              <a:t>From a sales perspective, we aim to understand what solution with our platform would be feasible, match the customers’ needs, and provide the most value.</a:t>
            </a:r>
            <a:endParaRPr sz="1200">
              <a:solidFill>
                <a:srgbClr val="FFFFFF"/>
              </a:solidFill>
            </a:endParaRPr>
          </a:p>
        </p:txBody>
      </p:sp>
      <p:sp>
        <p:nvSpPr>
          <p:cNvPr id="615" name="Google Shape;615;p83"/>
          <p:cNvSpPr txBox="1"/>
          <p:nvPr/>
        </p:nvSpPr>
        <p:spPr>
          <a:xfrm>
            <a:off x="4864800" y="1820175"/>
            <a:ext cx="3254700" cy="751500"/>
          </a:xfrm>
          <a:prstGeom prst="rect">
            <a:avLst/>
          </a:prstGeom>
          <a:noFill/>
          <a:ln>
            <a:noFill/>
          </a:ln>
        </p:spPr>
        <p:txBody>
          <a:bodyPr anchorCtr="0" anchor="t" bIns="19050" lIns="19050" spcFirstLastPara="1" rIns="19050" wrap="square" tIns="19050">
            <a:noAutofit/>
          </a:bodyPr>
          <a:lstStyle/>
          <a:p>
            <a:pPr indent="0" lvl="0" marL="0" rtl="0" algn="l">
              <a:spcBef>
                <a:spcPts val="0"/>
              </a:spcBef>
              <a:spcAft>
                <a:spcPts val="0"/>
              </a:spcAft>
              <a:buClr>
                <a:schemeClr val="lt1"/>
              </a:buClr>
              <a:buSzPts val="800"/>
              <a:buFont typeface="Roboto"/>
              <a:buNone/>
            </a:pPr>
            <a:r>
              <a:rPr lang="en" sz="1200">
                <a:solidFill>
                  <a:srgbClr val="FFFFFF"/>
                </a:solidFill>
                <a:latin typeface="Roboto Light"/>
                <a:ea typeface="Roboto Light"/>
                <a:cs typeface="Roboto Light"/>
                <a:sym typeface="Roboto Light"/>
              </a:rPr>
              <a:t>Here’s the structure to follow in these meetings:</a:t>
            </a:r>
            <a:endParaRPr sz="1200">
              <a:solidFill>
                <a:srgbClr val="FFFFFF"/>
              </a:solidFill>
              <a:latin typeface="Roboto Light"/>
              <a:ea typeface="Roboto Light"/>
              <a:cs typeface="Roboto Light"/>
              <a:sym typeface="Roboto Light"/>
            </a:endParaRPr>
          </a:p>
          <a:p>
            <a:pPr indent="0" lvl="0" marL="0" rtl="0" algn="l">
              <a:spcBef>
                <a:spcPts val="0"/>
              </a:spcBef>
              <a:spcAft>
                <a:spcPts val="0"/>
              </a:spcAft>
              <a:buClr>
                <a:schemeClr val="lt1"/>
              </a:buClr>
              <a:buSzPts val="800"/>
              <a:buFont typeface="Roboto"/>
              <a:buNone/>
            </a:pPr>
            <a:r>
              <a:t/>
            </a:r>
            <a:endParaRPr sz="1200">
              <a:solidFill>
                <a:srgbClr val="FFFFFF"/>
              </a:solidFill>
              <a:latin typeface="Roboto Light"/>
              <a:ea typeface="Roboto Light"/>
              <a:cs typeface="Roboto Light"/>
              <a:sym typeface="Roboto Light"/>
            </a:endParaRPr>
          </a:p>
          <a:p>
            <a:pPr indent="0" lvl="0" marL="0" rtl="0" algn="ctr">
              <a:spcBef>
                <a:spcPts val="0"/>
              </a:spcBef>
              <a:spcAft>
                <a:spcPts val="0"/>
              </a:spcAft>
              <a:buClr>
                <a:schemeClr val="lt1"/>
              </a:buClr>
              <a:buSzPts val="800"/>
              <a:buFont typeface="Roboto"/>
              <a:buNone/>
            </a:pPr>
            <a:r>
              <a:rPr b="1" lang="en" sz="1200">
                <a:solidFill>
                  <a:srgbClr val="FFFFFF"/>
                </a:solidFill>
                <a:latin typeface="Roboto"/>
                <a:ea typeface="Roboto"/>
                <a:cs typeface="Roboto"/>
                <a:sym typeface="Roboto"/>
              </a:rPr>
              <a:t> [ Write your standard meeting agenda ]</a:t>
            </a:r>
            <a:endParaRPr b="1" sz="1200">
              <a:solidFill>
                <a:srgbClr val="FFFFFF"/>
              </a:solidFill>
              <a:latin typeface="Roboto"/>
              <a:ea typeface="Roboto"/>
              <a:cs typeface="Roboto"/>
              <a:sym typeface="Roboto"/>
            </a:endParaRPr>
          </a:p>
          <a:p>
            <a:pPr indent="0" lvl="0" marL="0" rtl="0" algn="l">
              <a:spcBef>
                <a:spcPts val="0"/>
              </a:spcBef>
              <a:spcAft>
                <a:spcPts val="0"/>
              </a:spcAft>
              <a:buClr>
                <a:schemeClr val="lt1"/>
              </a:buClr>
              <a:buSzPts val="800"/>
              <a:buFont typeface="Roboto"/>
              <a:buNone/>
            </a:pPr>
            <a:r>
              <a:t/>
            </a:r>
            <a:endParaRPr sz="1200">
              <a:latin typeface="Roboto Light"/>
              <a:ea typeface="Roboto Light"/>
              <a:cs typeface="Roboto Light"/>
              <a:sym typeface="Roboto Light"/>
            </a:endParaRPr>
          </a:p>
          <a:p>
            <a:pPr indent="0" lvl="0" marL="0" rtl="0" algn="l">
              <a:spcBef>
                <a:spcPts val="0"/>
              </a:spcBef>
              <a:spcAft>
                <a:spcPts val="0"/>
              </a:spcAft>
              <a:buNone/>
            </a:pPr>
            <a:r>
              <a:rPr b="1" lang="en" sz="1200">
                <a:solidFill>
                  <a:srgbClr val="FFFFFF"/>
                </a:solidFill>
                <a:latin typeface="Roboto"/>
                <a:ea typeface="Roboto"/>
                <a:cs typeface="Roboto"/>
                <a:sym typeface="Roboto"/>
              </a:rPr>
              <a:t>Introductions (5min)</a:t>
            </a:r>
            <a:endParaRPr b="1" sz="1200">
              <a:solidFill>
                <a:srgbClr val="FFFFFF"/>
              </a:solidFill>
              <a:latin typeface="Roboto"/>
              <a:ea typeface="Roboto"/>
              <a:cs typeface="Roboto"/>
              <a:sym typeface="Roboto"/>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0"/>
              </a:spcAft>
              <a:buNone/>
            </a:pPr>
            <a:r>
              <a:rPr b="1" lang="en" sz="1200">
                <a:solidFill>
                  <a:srgbClr val="FFFFFF"/>
                </a:solidFill>
                <a:latin typeface="Roboto"/>
                <a:ea typeface="Roboto"/>
                <a:cs typeface="Roboto"/>
                <a:sym typeface="Roboto"/>
              </a:rPr>
              <a:t>Recap from the previous session (10min)</a:t>
            </a:r>
            <a:endParaRPr b="1" sz="1200">
              <a:solidFill>
                <a:srgbClr val="FFFFFF"/>
              </a:solidFill>
              <a:latin typeface="Roboto"/>
              <a:ea typeface="Roboto"/>
              <a:cs typeface="Roboto"/>
              <a:sym typeface="Roboto"/>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0"/>
              </a:spcAft>
              <a:buNone/>
            </a:pPr>
            <a:r>
              <a:rPr b="1" lang="en" sz="1200">
                <a:solidFill>
                  <a:srgbClr val="FFFFFF"/>
                </a:solidFill>
                <a:latin typeface="Roboto"/>
                <a:ea typeface="Roboto"/>
                <a:cs typeface="Roboto"/>
                <a:sym typeface="Roboto"/>
              </a:rPr>
              <a:t>Customer profiling workshop (20min)</a:t>
            </a:r>
            <a:endParaRPr b="1" sz="1200">
              <a:solidFill>
                <a:srgbClr val="FFFFFF"/>
              </a:solidFill>
              <a:latin typeface="Roboto"/>
              <a:ea typeface="Roboto"/>
              <a:cs typeface="Roboto"/>
              <a:sym typeface="Roboto"/>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0"/>
              </a:spcAft>
              <a:buNone/>
            </a:pPr>
            <a:r>
              <a:rPr b="1" lang="en" sz="1200">
                <a:solidFill>
                  <a:srgbClr val="FFFFFF"/>
                </a:solidFill>
                <a:latin typeface="Roboto"/>
                <a:ea typeface="Roboto"/>
                <a:cs typeface="Roboto"/>
                <a:sym typeface="Roboto"/>
              </a:rPr>
              <a:t>Trigger events workshop (20min)</a:t>
            </a:r>
            <a:endParaRPr b="1" sz="1200">
              <a:solidFill>
                <a:srgbClr val="FFFFFF"/>
              </a:solidFill>
              <a:latin typeface="Roboto"/>
              <a:ea typeface="Roboto"/>
              <a:cs typeface="Roboto"/>
              <a:sym typeface="Roboto"/>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0"/>
              </a:spcAft>
              <a:buNone/>
            </a:pPr>
            <a:r>
              <a:rPr b="1" lang="en" sz="1200">
                <a:solidFill>
                  <a:srgbClr val="FFFFFF"/>
                </a:solidFill>
                <a:latin typeface="Roboto"/>
                <a:ea typeface="Roboto"/>
                <a:cs typeface="Roboto"/>
                <a:sym typeface="Roboto"/>
              </a:rPr>
              <a:t>Product demonstration (20min)</a:t>
            </a:r>
            <a:endParaRPr b="1" sz="1200">
              <a:solidFill>
                <a:srgbClr val="FFFFFF"/>
              </a:solidFill>
              <a:latin typeface="Roboto"/>
              <a:ea typeface="Roboto"/>
              <a:cs typeface="Roboto"/>
              <a:sym typeface="Roboto"/>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0"/>
              </a:spcAft>
              <a:buNone/>
            </a:pPr>
            <a:r>
              <a:rPr b="1" lang="en" sz="1200">
                <a:latin typeface="Roboto"/>
                <a:ea typeface="Roboto"/>
                <a:cs typeface="Roboto"/>
                <a:sym typeface="Roboto"/>
              </a:rPr>
              <a:t>Discussion and next steps (15min)</a:t>
            </a:r>
            <a:endParaRPr b="1" sz="1200">
              <a:latin typeface="Roboto"/>
              <a:ea typeface="Roboto"/>
              <a:cs typeface="Roboto"/>
              <a:sym typeface="Roboto"/>
            </a:endParaRPr>
          </a:p>
        </p:txBody>
      </p:sp>
      <p:sp>
        <p:nvSpPr>
          <p:cNvPr id="616" name="Google Shape;616;p83"/>
          <p:cNvSpPr txBox="1"/>
          <p:nvPr/>
        </p:nvSpPr>
        <p:spPr>
          <a:xfrm>
            <a:off x="4863000" y="1389075"/>
            <a:ext cx="2981400" cy="2904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chemeClr val="lt1"/>
              </a:buClr>
              <a:buSzPts val="1700"/>
              <a:buFont typeface="Roboto"/>
              <a:buNone/>
            </a:pPr>
            <a:r>
              <a:rPr lang="en" sz="1800">
                <a:solidFill>
                  <a:schemeClr val="lt1"/>
                </a:solidFill>
                <a:latin typeface="Roboto Medium"/>
                <a:ea typeface="Roboto Medium"/>
                <a:cs typeface="Roboto Medium"/>
                <a:sym typeface="Roboto Medium"/>
              </a:rPr>
              <a:t>Meeting structure (1h30min)</a:t>
            </a:r>
            <a:endParaRPr sz="1800">
              <a:solidFill>
                <a:schemeClr val="lt1"/>
              </a:solidFill>
              <a:latin typeface="Roboto Medium"/>
              <a:ea typeface="Roboto Medium"/>
              <a:cs typeface="Roboto Medium"/>
              <a:sym typeface="Roboto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84"/>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solidFill>
                  <a:srgbClr val="FFFFFF"/>
                </a:solidFill>
              </a:rPr>
              <a:t>‹#›</a:t>
            </a:fld>
            <a:endParaRPr sz="1300">
              <a:solidFill>
                <a:srgbClr val="FFFFFF"/>
              </a:solidFill>
              <a:latin typeface="Roboto"/>
              <a:ea typeface="Roboto"/>
              <a:cs typeface="Roboto"/>
              <a:sym typeface="Roboto"/>
            </a:endParaRPr>
          </a:p>
        </p:txBody>
      </p:sp>
      <p:sp>
        <p:nvSpPr>
          <p:cNvPr id="622" name="Google Shape;622;p84"/>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Proposal deck</a:t>
            </a:r>
            <a:endParaRPr/>
          </a:p>
        </p:txBody>
      </p:sp>
      <p:sp>
        <p:nvSpPr>
          <p:cNvPr id="623" name="Google Shape;623;p84"/>
          <p:cNvSpPr txBox="1"/>
          <p:nvPr>
            <p:ph idx="4294967295" type="body"/>
          </p:nvPr>
        </p:nvSpPr>
        <p:spPr>
          <a:xfrm>
            <a:off x="673075" y="1389075"/>
            <a:ext cx="2938500" cy="328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rPr>
              <a:t>You had the meetings, you demoed the product, and everything is all fine and well. They’re interested. It’s now time to talk business. The first step: a formal proposal.</a:t>
            </a:r>
            <a:endParaRPr sz="1200">
              <a:solidFill>
                <a:srgbClr val="FFFFFF"/>
              </a:solidFill>
            </a:endParaRPr>
          </a:p>
          <a:p>
            <a:pPr indent="0" lvl="0" marL="0" rtl="0" algn="l">
              <a:spcBef>
                <a:spcPts val="1600"/>
              </a:spcBef>
              <a:spcAft>
                <a:spcPts val="1600"/>
              </a:spcAft>
              <a:buNone/>
            </a:pPr>
            <a:r>
              <a:rPr lang="en" sz="1200">
                <a:solidFill>
                  <a:srgbClr val="FFFFFF"/>
                </a:solidFill>
              </a:rPr>
              <a:t>You’ll find our proposal template </a:t>
            </a:r>
            <a:r>
              <a:rPr b="1" lang="en" sz="1200">
                <a:latin typeface="Roboto"/>
                <a:ea typeface="Roboto"/>
                <a:cs typeface="Roboto"/>
                <a:sym typeface="Roboto"/>
              </a:rPr>
              <a:t>[ insert link  here]</a:t>
            </a:r>
            <a:r>
              <a:rPr lang="en" sz="1200">
                <a:solidFill>
                  <a:srgbClr val="FFFFFF"/>
                </a:solidFill>
              </a:rPr>
              <a:t>. Adapt it to the situation at hand—everything you discussed with the prospect should be covered. Customer challenges, product use cases, key data points, implementation, pricing, received value. The cleaner it is, the easier for the customer to say yes to it.</a:t>
            </a:r>
            <a:endParaRPr sz="1200">
              <a:solidFill>
                <a:srgbClr val="FFFFFF"/>
              </a:solidFill>
            </a:endParaRPr>
          </a:p>
        </p:txBody>
      </p:sp>
      <p:pic>
        <p:nvPicPr>
          <p:cNvPr id="624" name="Google Shape;624;p84"/>
          <p:cNvPicPr preferRelativeResize="0"/>
          <p:nvPr/>
        </p:nvPicPr>
        <p:blipFill>
          <a:blip r:embed="rId3">
            <a:alphaModFix/>
          </a:blip>
          <a:stretch>
            <a:fillRect/>
          </a:stretch>
        </p:blipFill>
        <p:spPr>
          <a:xfrm>
            <a:off x="4091000" y="1389075"/>
            <a:ext cx="4854422" cy="272302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85"/>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630" name="Google Shape;630;p85"/>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Agreement</a:t>
            </a:r>
            <a:endParaRPr/>
          </a:p>
        </p:txBody>
      </p:sp>
      <p:sp>
        <p:nvSpPr>
          <p:cNvPr id="631" name="Google Shape;631;p85"/>
          <p:cNvSpPr txBox="1"/>
          <p:nvPr>
            <p:ph idx="1" type="body"/>
          </p:nvPr>
        </p:nvSpPr>
        <p:spPr>
          <a:xfrm>
            <a:off x="673075" y="1389075"/>
            <a:ext cx="2978100" cy="290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They said yes! Time to turn our proposal into a formal agreement.</a:t>
            </a:r>
            <a:endParaRPr sz="1200"/>
          </a:p>
          <a:p>
            <a:pPr indent="0" lvl="0" marL="0" rtl="0" algn="l">
              <a:spcBef>
                <a:spcPts val="1600"/>
              </a:spcBef>
              <a:spcAft>
                <a:spcPts val="0"/>
              </a:spcAft>
              <a:buNone/>
            </a:pPr>
            <a:r>
              <a:rPr lang="en" sz="1200"/>
              <a:t>You’ll find our contract templates here </a:t>
            </a:r>
            <a:br>
              <a:rPr lang="en" sz="1200"/>
            </a:br>
            <a:r>
              <a:rPr b="1" lang="en" sz="1200">
                <a:latin typeface="Roboto"/>
                <a:ea typeface="Roboto"/>
                <a:cs typeface="Roboto"/>
                <a:sym typeface="Roboto"/>
              </a:rPr>
              <a:t>[ insert link ]</a:t>
            </a:r>
            <a:r>
              <a:rPr lang="en" sz="1200"/>
              <a:t>—just fill in the details to the placeholders in yellow, and you’re good to go. </a:t>
            </a:r>
            <a:endParaRPr sz="1200"/>
          </a:p>
          <a:p>
            <a:pPr indent="0" lvl="0" marL="0" rtl="0" algn="l">
              <a:spcBef>
                <a:spcPts val="1600"/>
              </a:spcBef>
              <a:spcAft>
                <a:spcPts val="1600"/>
              </a:spcAft>
              <a:buNone/>
            </a:pPr>
            <a:r>
              <a:rPr lang="en" sz="1200"/>
              <a:t>If there are any exceptions required on the customer’s end, be sure to check if its feasibility with Sales Operations before agreeing.</a:t>
            </a:r>
            <a:endParaRPr sz="1200"/>
          </a:p>
        </p:txBody>
      </p:sp>
      <p:sp>
        <p:nvSpPr>
          <p:cNvPr id="632" name="Google Shape;632;p85"/>
          <p:cNvSpPr txBox="1"/>
          <p:nvPr>
            <p:ph idx="1" type="body"/>
          </p:nvPr>
        </p:nvSpPr>
        <p:spPr>
          <a:xfrm>
            <a:off x="4299109" y="1345941"/>
            <a:ext cx="2978100" cy="2904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t>Once you’ve agreed to the terms, send the contract out for signature via [</a:t>
            </a:r>
            <a:r>
              <a:rPr b="1" lang="en" sz="1200">
                <a:latin typeface="Roboto"/>
                <a:ea typeface="Roboto"/>
                <a:cs typeface="Roboto"/>
                <a:sym typeface="Roboto"/>
              </a:rPr>
              <a:t> insert your e-signature software ]</a:t>
            </a:r>
            <a:r>
              <a:rPr lang="en" sz="1200"/>
              <a:t>. It’s as easy as 1-2-3.</a:t>
            </a:r>
            <a:endParaRPr sz="12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86"/>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638" name="Google Shape;638;p86"/>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Signed and filed!</a:t>
            </a:r>
            <a:endParaRPr/>
          </a:p>
        </p:txBody>
      </p:sp>
      <p:sp>
        <p:nvSpPr>
          <p:cNvPr id="639" name="Google Shape;639;p86"/>
          <p:cNvSpPr txBox="1"/>
          <p:nvPr>
            <p:ph idx="1" type="body"/>
          </p:nvPr>
        </p:nvSpPr>
        <p:spPr>
          <a:xfrm>
            <a:off x="673075" y="1389075"/>
            <a:ext cx="2978100" cy="290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Congratulations! You’ll get automatically notified on all closed deals through our dedicated slack channel. </a:t>
            </a:r>
            <a:r>
              <a:rPr lang="en" sz="1200">
                <a:solidFill>
                  <a:schemeClr val="lt1"/>
                </a:solidFill>
              </a:rPr>
              <a:t>Share a brief summary on the case for others to learn from.</a:t>
            </a:r>
            <a:endParaRPr sz="1200"/>
          </a:p>
          <a:p>
            <a:pPr indent="0" lvl="0" marL="0" rtl="0" algn="l">
              <a:spcBef>
                <a:spcPts val="1600"/>
              </a:spcBef>
              <a:spcAft>
                <a:spcPts val="0"/>
              </a:spcAft>
              <a:buNone/>
            </a:pPr>
            <a:r>
              <a:rPr lang="en" sz="1200"/>
              <a:t>Once they’ve signed be sure to mark the deal as Won in </a:t>
            </a:r>
            <a:r>
              <a:rPr b="1" lang="en" sz="1200">
                <a:latin typeface="Roboto"/>
                <a:ea typeface="Roboto"/>
                <a:cs typeface="Roboto"/>
                <a:sym typeface="Roboto"/>
              </a:rPr>
              <a:t>[ Your CRM ]</a:t>
            </a:r>
            <a:r>
              <a:rPr lang="en" sz="1200"/>
              <a:t>. </a:t>
            </a:r>
            <a:endParaRPr sz="1200"/>
          </a:p>
          <a:p>
            <a:pPr indent="0" lvl="0" marL="0" rtl="0" algn="l">
              <a:spcBef>
                <a:spcPts val="1600"/>
              </a:spcBef>
              <a:spcAft>
                <a:spcPts val="1600"/>
              </a:spcAft>
              <a:buNone/>
            </a:pPr>
            <a:r>
              <a:rPr lang="en" sz="1200"/>
              <a:t>Finally, introduce the Customer Success rep to the decision-maker, and you’re good to go!</a:t>
            </a:r>
            <a:endParaRPr sz="12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7"/>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Resources</a:t>
            </a:r>
            <a:endParaRPr/>
          </a:p>
        </p:txBody>
      </p:sp>
      <p:sp>
        <p:nvSpPr>
          <p:cNvPr id="645" name="Google Shape;645;p87"/>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t>‹#›</a:t>
            </a:fld>
            <a:endParaRPr sz="1300">
              <a:latin typeface="Roboto"/>
              <a:ea typeface="Roboto"/>
              <a:cs typeface="Roboto"/>
              <a:sym typeface="Roboto"/>
            </a:endParaRPr>
          </a:p>
        </p:txBody>
      </p:sp>
      <p:sp>
        <p:nvSpPr>
          <p:cNvPr id="646" name="Google Shape;646;p87"/>
          <p:cNvSpPr txBox="1"/>
          <p:nvPr/>
        </p:nvSpPr>
        <p:spPr>
          <a:xfrm>
            <a:off x="673075" y="1768650"/>
            <a:ext cx="2753100" cy="2904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chemeClr val="lt1"/>
              </a:buClr>
              <a:buSzPts val="1700"/>
              <a:buFont typeface="Roboto"/>
              <a:buNone/>
            </a:pPr>
            <a:r>
              <a:rPr lang="en" sz="1800">
                <a:solidFill>
                  <a:schemeClr val="lt1"/>
                </a:solidFill>
                <a:latin typeface="Roboto Medium"/>
                <a:ea typeface="Roboto Medium"/>
                <a:cs typeface="Roboto Medium"/>
                <a:sym typeface="Roboto Medium"/>
              </a:rPr>
              <a:t>Sales intelligence blog</a:t>
            </a:r>
            <a:endParaRPr sz="1800">
              <a:solidFill>
                <a:srgbClr val="FFFFFF"/>
              </a:solidFill>
              <a:latin typeface="Roboto Medium"/>
              <a:ea typeface="Roboto Medium"/>
              <a:cs typeface="Roboto Medium"/>
              <a:sym typeface="Roboto Medium"/>
            </a:endParaRPr>
          </a:p>
        </p:txBody>
      </p:sp>
      <p:sp>
        <p:nvSpPr>
          <p:cNvPr id="647" name="Google Shape;647;p87"/>
          <p:cNvSpPr txBox="1"/>
          <p:nvPr/>
        </p:nvSpPr>
        <p:spPr>
          <a:xfrm>
            <a:off x="674875" y="2199750"/>
            <a:ext cx="2751300" cy="1175100"/>
          </a:xfrm>
          <a:prstGeom prst="rect">
            <a:avLst/>
          </a:prstGeom>
          <a:noFill/>
          <a:ln>
            <a:noFill/>
          </a:ln>
        </p:spPr>
        <p:txBody>
          <a:bodyPr anchorCtr="0" anchor="t" bIns="19050" lIns="19050" spcFirstLastPara="1" rIns="19050" wrap="square" tIns="19050">
            <a:noAutofit/>
          </a:bodyPr>
          <a:lstStyle/>
          <a:p>
            <a:pPr indent="0" lvl="0" marL="0" rtl="0" algn="l">
              <a:spcBef>
                <a:spcPts val="0"/>
              </a:spcBef>
              <a:spcAft>
                <a:spcPts val="0"/>
              </a:spcAft>
              <a:buClr>
                <a:schemeClr val="lt1"/>
              </a:buClr>
              <a:buSzPts val="800"/>
              <a:buFont typeface="Roboto"/>
              <a:buNone/>
            </a:pPr>
            <a:r>
              <a:rPr lang="en" sz="1200">
                <a:solidFill>
                  <a:schemeClr val="lt1"/>
                </a:solidFill>
                <a:latin typeface="Roboto Light"/>
                <a:ea typeface="Roboto Light"/>
                <a:cs typeface="Roboto Light"/>
                <a:sym typeface="Roboto Light"/>
              </a:rPr>
              <a:t>Our collection of practical tips for using real-time company data to be more relevant in sales. Filter by topic to find what you’re looking for.</a:t>
            </a:r>
            <a:endParaRPr sz="1200">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800"/>
              <a:buFont typeface="Roboto"/>
              <a:buNone/>
            </a:pPr>
            <a:r>
              <a:t/>
            </a:r>
            <a:endParaRPr sz="1200">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800"/>
              <a:buFont typeface="Roboto"/>
              <a:buNone/>
            </a:pPr>
            <a:r>
              <a:rPr lang="en" sz="1200">
                <a:solidFill>
                  <a:srgbClr val="FFFFFF"/>
                </a:solidFill>
                <a:latin typeface="Roboto"/>
                <a:ea typeface="Roboto"/>
                <a:cs typeface="Roboto"/>
                <a:sym typeface="Roboto"/>
              </a:rPr>
              <a:t>https://www.vainu.com/blog</a:t>
            </a:r>
            <a:endParaRPr sz="1200">
              <a:solidFill>
                <a:srgbClr val="FFFFFF"/>
              </a:solidFill>
              <a:latin typeface="Roboto"/>
              <a:ea typeface="Roboto"/>
              <a:cs typeface="Roboto"/>
              <a:sym typeface="Roboto"/>
            </a:endParaRPr>
          </a:p>
        </p:txBody>
      </p:sp>
      <p:sp>
        <p:nvSpPr>
          <p:cNvPr id="648" name="Google Shape;648;p87"/>
          <p:cNvSpPr txBox="1"/>
          <p:nvPr/>
        </p:nvSpPr>
        <p:spPr>
          <a:xfrm>
            <a:off x="4718525" y="1768650"/>
            <a:ext cx="2753100" cy="2904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chemeClr val="lt1"/>
              </a:buClr>
              <a:buSzPts val="1700"/>
              <a:buFont typeface="Roboto"/>
              <a:buNone/>
            </a:pPr>
            <a:r>
              <a:rPr lang="en" sz="1800">
                <a:solidFill>
                  <a:schemeClr val="lt1"/>
                </a:solidFill>
                <a:latin typeface="Roboto Medium"/>
                <a:ea typeface="Roboto Medium"/>
                <a:cs typeface="Roboto Medium"/>
                <a:sym typeface="Roboto Medium"/>
              </a:rPr>
              <a:t>Resource center</a:t>
            </a:r>
            <a:endParaRPr sz="1800">
              <a:solidFill>
                <a:srgbClr val="FFFFFF"/>
              </a:solidFill>
              <a:latin typeface="Roboto Medium"/>
              <a:ea typeface="Roboto Medium"/>
              <a:cs typeface="Roboto Medium"/>
              <a:sym typeface="Roboto Medium"/>
            </a:endParaRPr>
          </a:p>
        </p:txBody>
      </p:sp>
      <p:sp>
        <p:nvSpPr>
          <p:cNvPr id="649" name="Google Shape;649;p87"/>
          <p:cNvSpPr txBox="1"/>
          <p:nvPr/>
        </p:nvSpPr>
        <p:spPr>
          <a:xfrm>
            <a:off x="4720325" y="2199750"/>
            <a:ext cx="2751300" cy="1175100"/>
          </a:xfrm>
          <a:prstGeom prst="rect">
            <a:avLst/>
          </a:prstGeom>
          <a:noFill/>
          <a:ln>
            <a:noFill/>
          </a:ln>
        </p:spPr>
        <p:txBody>
          <a:bodyPr anchorCtr="0" anchor="t" bIns="19050" lIns="19050" spcFirstLastPara="1" rIns="19050" wrap="square" tIns="19050">
            <a:noAutofit/>
          </a:bodyPr>
          <a:lstStyle/>
          <a:p>
            <a:pPr indent="0" lvl="0" marL="0" rtl="0" algn="l">
              <a:spcBef>
                <a:spcPts val="0"/>
              </a:spcBef>
              <a:spcAft>
                <a:spcPts val="0"/>
              </a:spcAft>
              <a:buClr>
                <a:schemeClr val="lt1"/>
              </a:buClr>
              <a:buSzPts val="800"/>
              <a:buFont typeface="Roboto"/>
              <a:buNone/>
            </a:pPr>
            <a:r>
              <a:rPr lang="en" sz="1200">
                <a:solidFill>
                  <a:schemeClr val="lt1"/>
                </a:solidFill>
                <a:latin typeface="Roboto Light"/>
                <a:ea typeface="Roboto Light"/>
                <a:cs typeface="Roboto Light"/>
                <a:sym typeface="Roboto Light"/>
              </a:rPr>
              <a:t>Our collection of downloadable templates, ebooks, and webinars to help support your journey as a real-time sales specialist.</a:t>
            </a:r>
            <a:endParaRPr sz="1200">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800"/>
              <a:buFont typeface="Roboto"/>
              <a:buNone/>
            </a:pPr>
            <a:r>
              <a:t/>
            </a:r>
            <a:endParaRPr sz="1200">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800"/>
              <a:buFont typeface="Roboto"/>
              <a:buNone/>
            </a:pPr>
            <a:r>
              <a:rPr lang="en" sz="1200">
                <a:solidFill>
                  <a:srgbClr val="FFFFFF"/>
                </a:solidFill>
                <a:latin typeface="Roboto"/>
                <a:ea typeface="Roboto"/>
                <a:cs typeface="Roboto"/>
                <a:sym typeface="Roboto"/>
              </a:rPr>
              <a:t>https://www.vainu.com/resources</a:t>
            </a:r>
            <a:endParaRPr sz="1200">
              <a:solidFill>
                <a:srgbClr val="FFFFFF"/>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6"/>
          <p:cNvSpPr/>
          <p:nvPr/>
        </p:nvSpPr>
        <p:spPr>
          <a:xfrm>
            <a:off x="4921200" y="0"/>
            <a:ext cx="2715900" cy="4081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6"/>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t>‹#›</a:t>
            </a:fld>
            <a:endParaRPr sz="1300">
              <a:latin typeface="Roboto"/>
              <a:ea typeface="Roboto"/>
              <a:cs typeface="Roboto"/>
              <a:sym typeface="Roboto"/>
            </a:endParaRPr>
          </a:p>
        </p:txBody>
      </p:sp>
      <p:sp>
        <p:nvSpPr>
          <p:cNvPr id="203" name="Google Shape;203;p46"/>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History</a:t>
            </a:r>
            <a:endParaRPr/>
          </a:p>
        </p:txBody>
      </p:sp>
      <p:sp>
        <p:nvSpPr>
          <p:cNvPr id="204" name="Google Shape;204;p46"/>
          <p:cNvSpPr txBox="1"/>
          <p:nvPr>
            <p:ph idx="1" type="body"/>
          </p:nvPr>
        </p:nvSpPr>
        <p:spPr>
          <a:xfrm>
            <a:off x="673075" y="1389075"/>
            <a:ext cx="38988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rgbClr val="434343"/>
                </a:solidFill>
                <a:latin typeface="Roboto"/>
                <a:ea typeface="Roboto"/>
                <a:cs typeface="Roboto"/>
                <a:sym typeface="Roboto"/>
              </a:rPr>
              <a:t>[ Write your company’s history. Take Vainu’s own history as an example. ] </a:t>
            </a:r>
            <a:endParaRPr b="1" sz="1400">
              <a:solidFill>
                <a:srgbClr val="434343"/>
              </a:solidFill>
              <a:latin typeface="Roboto"/>
              <a:ea typeface="Roboto"/>
              <a:cs typeface="Roboto"/>
              <a:sym typeface="Roboto"/>
            </a:endParaRPr>
          </a:p>
          <a:p>
            <a:pPr indent="0" lvl="0" marL="0" rtl="0" algn="l">
              <a:spcBef>
                <a:spcPts val="1600"/>
              </a:spcBef>
              <a:spcAft>
                <a:spcPts val="0"/>
              </a:spcAft>
              <a:buNone/>
            </a:pPr>
            <a:r>
              <a:rPr lang="en" sz="1200">
                <a:latin typeface="Roboto Light"/>
                <a:ea typeface="Roboto Light"/>
                <a:cs typeface="Roboto Light"/>
                <a:sym typeface="Roboto Light"/>
              </a:rPr>
              <a:t>Back in 2013, three childhood friends from Tuusula saw an opportunity in B2B sales.</a:t>
            </a:r>
            <a:endParaRPr sz="1200">
              <a:latin typeface="Roboto Light"/>
              <a:ea typeface="Roboto Light"/>
              <a:cs typeface="Roboto Light"/>
              <a:sym typeface="Roboto Light"/>
            </a:endParaRPr>
          </a:p>
          <a:p>
            <a:pPr indent="0" lvl="0" marL="0" rtl="0" algn="l">
              <a:spcBef>
                <a:spcPts val="1600"/>
              </a:spcBef>
              <a:spcAft>
                <a:spcPts val="0"/>
              </a:spcAft>
              <a:buNone/>
            </a:pPr>
            <a:r>
              <a:rPr lang="en" sz="1200">
                <a:solidFill>
                  <a:schemeClr val="dk1"/>
                </a:solidFill>
                <a:latin typeface="Roboto Light"/>
                <a:ea typeface="Roboto Light"/>
                <a:cs typeface="Roboto Light"/>
                <a:sym typeface="Roboto Light"/>
              </a:rPr>
              <a:t>What if there was a tool to help B2B salespeople use readily available data to have the right hunch (Vainu in Finnish) every time? What if they knew </a:t>
            </a:r>
            <a:r>
              <a:rPr i="1" lang="en" sz="1200">
                <a:solidFill>
                  <a:schemeClr val="dk1"/>
                </a:solidFill>
              </a:rPr>
              <a:t>who</a:t>
            </a:r>
            <a:r>
              <a:rPr lang="en" sz="1200">
                <a:solidFill>
                  <a:schemeClr val="dk1"/>
                </a:solidFill>
                <a:latin typeface="Roboto Light"/>
                <a:ea typeface="Roboto Light"/>
                <a:cs typeface="Roboto Light"/>
                <a:sym typeface="Roboto Light"/>
              </a:rPr>
              <a:t> to contact, </a:t>
            </a:r>
            <a:r>
              <a:rPr i="1" lang="en" sz="1200">
                <a:solidFill>
                  <a:schemeClr val="dk1"/>
                </a:solidFill>
              </a:rPr>
              <a:t>when</a:t>
            </a:r>
            <a:r>
              <a:rPr lang="en" sz="1200">
                <a:solidFill>
                  <a:schemeClr val="dk1"/>
                </a:solidFill>
                <a:latin typeface="Roboto Light"/>
                <a:ea typeface="Roboto Light"/>
                <a:cs typeface="Roboto Light"/>
                <a:sym typeface="Roboto Light"/>
              </a:rPr>
              <a:t> to reach out, and </a:t>
            </a:r>
            <a:r>
              <a:rPr i="1" lang="en" sz="1200">
                <a:solidFill>
                  <a:schemeClr val="dk1"/>
                </a:solidFill>
              </a:rPr>
              <a:t>what</a:t>
            </a:r>
            <a:r>
              <a:rPr lang="en" sz="1200">
                <a:solidFill>
                  <a:schemeClr val="dk1"/>
                </a:solidFill>
                <a:latin typeface="Roboto Light"/>
                <a:ea typeface="Roboto Light"/>
                <a:cs typeface="Roboto Light"/>
                <a:sym typeface="Roboto Light"/>
              </a:rPr>
              <a:t> to talk about?</a:t>
            </a:r>
            <a:endParaRPr sz="1200">
              <a:solidFill>
                <a:schemeClr val="dk1"/>
              </a:solidFill>
              <a:latin typeface="Roboto Light"/>
              <a:ea typeface="Roboto Light"/>
              <a:cs typeface="Roboto Light"/>
              <a:sym typeface="Roboto Light"/>
            </a:endParaRPr>
          </a:p>
          <a:p>
            <a:pPr indent="0" lvl="0" marL="0" rtl="0" algn="l">
              <a:spcBef>
                <a:spcPts val="1600"/>
              </a:spcBef>
              <a:spcAft>
                <a:spcPts val="1600"/>
              </a:spcAft>
              <a:buNone/>
            </a:pPr>
            <a:r>
              <a:rPr lang="en" sz="1200">
                <a:solidFill>
                  <a:schemeClr val="dk1"/>
                </a:solidFill>
                <a:latin typeface="Roboto Light"/>
                <a:ea typeface="Roboto Light"/>
                <a:cs typeface="Roboto Light"/>
                <a:sym typeface="Roboto Light"/>
              </a:rPr>
              <a:t>Over time, this opportunity grew into a 120+ employee scaleup, with operations across 7 countries.</a:t>
            </a:r>
            <a:endParaRPr sz="1200">
              <a:solidFill>
                <a:schemeClr val="dk1"/>
              </a:solidFill>
              <a:latin typeface="Roboto Light"/>
              <a:ea typeface="Roboto Light"/>
              <a:cs typeface="Roboto Light"/>
              <a:sym typeface="Roboto Light"/>
            </a:endParaRPr>
          </a:p>
        </p:txBody>
      </p:sp>
      <p:pic>
        <p:nvPicPr>
          <p:cNvPr id="205" name="Google Shape;205;p46"/>
          <p:cNvPicPr preferRelativeResize="0"/>
          <p:nvPr/>
        </p:nvPicPr>
        <p:blipFill rotWithShape="1">
          <a:blip r:embed="rId3">
            <a:alphaModFix/>
          </a:blip>
          <a:srcRect b="0" l="0" r="0" t="17600"/>
          <a:stretch/>
        </p:blipFill>
        <p:spPr>
          <a:xfrm>
            <a:off x="5237050" y="0"/>
            <a:ext cx="2715900" cy="2237975"/>
          </a:xfrm>
          <a:prstGeom prst="rect">
            <a:avLst/>
          </a:prstGeom>
          <a:noFill/>
          <a:ln>
            <a:noFill/>
          </a:ln>
        </p:spPr>
      </p:pic>
      <p:pic>
        <p:nvPicPr>
          <p:cNvPr id="206" name="Google Shape;206;p46"/>
          <p:cNvPicPr preferRelativeResize="0"/>
          <p:nvPr/>
        </p:nvPicPr>
        <p:blipFill rotWithShape="1">
          <a:blip r:embed="rId4">
            <a:alphaModFix/>
          </a:blip>
          <a:srcRect b="14512" l="0" r="0" t="12264"/>
          <a:stretch/>
        </p:blipFill>
        <p:spPr>
          <a:xfrm>
            <a:off x="5237050" y="2237975"/>
            <a:ext cx="2715900" cy="1540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47"/>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212" name="Google Shape;212;p47"/>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Mission</a:t>
            </a:r>
            <a:endParaRPr/>
          </a:p>
        </p:txBody>
      </p:sp>
      <p:sp>
        <p:nvSpPr>
          <p:cNvPr id="213" name="Google Shape;213;p47"/>
          <p:cNvSpPr txBox="1"/>
          <p:nvPr>
            <p:ph idx="1" type="body"/>
          </p:nvPr>
        </p:nvSpPr>
        <p:spPr>
          <a:xfrm>
            <a:off x="673075" y="1389075"/>
            <a:ext cx="45495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434343"/>
                </a:solidFill>
                <a:latin typeface="Roboto"/>
                <a:ea typeface="Roboto"/>
                <a:cs typeface="Roboto"/>
                <a:sym typeface="Roboto"/>
              </a:rPr>
              <a:t>[ A short statement that defines what your organization is, why it exists, and its reason for being. ]</a:t>
            </a:r>
            <a:endParaRPr b="1" sz="1400">
              <a:latin typeface="Roboto"/>
              <a:ea typeface="Roboto"/>
              <a:cs typeface="Roboto"/>
              <a:sym typeface="Roboto"/>
            </a:endParaRPr>
          </a:p>
          <a:p>
            <a:pPr indent="0" lvl="0" marL="0" rtl="0" algn="l">
              <a:spcBef>
                <a:spcPts val="1600"/>
              </a:spcBef>
              <a:spcAft>
                <a:spcPts val="0"/>
              </a:spcAft>
              <a:buNone/>
            </a:pPr>
            <a:r>
              <a:rPr lang="en" sz="1400"/>
              <a:t>Vainu’s mission:</a:t>
            </a:r>
            <a:r>
              <a:rPr i="1" lang="en" sz="1400"/>
              <a:t> </a:t>
            </a:r>
            <a:endParaRPr sz="1400"/>
          </a:p>
          <a:p>
            <a:pPr indent="0" lvl="0" marL="0" rtl="0" algn="l">
              <a:spcBef>
                <a:spcPts val="1600"/>
              </a:spcBef>
              <a:spcAft>
                <a:spcPts val="0"/>
              </a:spcAft>
              <a:buNone/>
            </a:pPr>
            <a:r>
              <a:rPr b="1" i="1" lang="en" sz="2400">
                <a:latin typeface="Roboto"/>
                <a:ea typeface="Roboto"/>
                <a:cs typeface="Roboto"/>
                <a:sym typeface="Roboto"/>
              </a:rPr>
              <a:t>We provide information that moves salespeople forward.</a:t>
            </a:r>
            <a:endParaRPr b="1" i="1" sz="2400">
              <a:latin typeface="Roboto"/>
              <a:ea typeface="Roboto"/>
              <a:cs typeface="Roboto"/>
              <a:sym typeface="Roboto"/>
            </a:endParaRPr>
          </a:p>
          <a:p>
            <a:pPr indent="0" lvl="0" marL="0" rtl="0" algn="l">
              <a:spcBef>
                <a:spcPts val="1600"/>
              </a:spcBef>
              <a:spcAft>
                <a:spcPts val="1600"/>
              </a:spcAft>
              <a:buNone/>
            </a:pPr>
            <a:r>
              <a:rPr lang="en" sz="1400"/>
              <a:t>Our ability to do so is a function of the data available, our ability to collect and transform it into useful facts, and to connect it to the business platforms our customers use.</a:t>
            </a:r>
            <a:endParaRPr/>
          </a:p>
        </p:txBody>
      </p:sp>
      <p:pic>
        <p:nvPicPr>
          <p:cNvPr descr="Image" id="214" name="Google Shape;214;p47"/>
          <p:cNvPicPr preferRelativeResize="0"/>
          <p:nvPr/>
        </p:nvPicPr>
        <p:blipFill rotWithShape="1">
          <a:blip r:embed="rId3">
            <a:alphaModFix/>
          </a:blip>
          <a:srcRect b="0" l="46893" r="8535" t="2515"/>
          <a:stretch/>
        </p:blipFill>
        <p:spPr>
          <a:xfrm>
            <a:off x="5862375" y="0"/>
            <a:ext cx="3065950" cy="43860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48"/>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220" name="Google Shape;220;p48"/>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Vision</a:t>
            </a:r>
            <a:endParaRPr/>
          </a:p>
        </p:txBody>
      </p:sp>
      <p:sp>
        <p:nvSpPr>
          <p:cNvPr id="221" name="Google Shape;221;p48"/>
          <p:cNvSpPr txBox="1"/>
          <p:nvPr>
            <p:ph idx="1" type="body"/>
          </p:nvPr>
        </p:nvSpPr>
        <p:spPr>
          <a:xfrm>
            <a:off x="673075" y="1389075"/>
            <a:ext cx="42897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rgbClr val="434343"/>
                </a:solidFill>
                <a:latin typeface="Roboto"/>
                <a:ea typeface="Roboto"/>
                <a:cs typeface="Roboto"/>
                <a:sym typeface="Roboto"/>
              </a:rPr>
              <a:t>[ An inspiration statement that defines the overarching objective or goal of your company. ]</a:t>
            </a:r>
            <a:endParaRPr b="1" sz="1400">
              <a:solidFill>
                <a:schemeClr val="dk1"/>
              </a:solidFill>
              <a:latin typeface="Roboto"/>
              <a:ea typeface="Roboto"/>
              <a:cs typeface="Roboto"/>
              <a:sym typeface="Roboto"/>
            </a:endParaRPr>
          </a:p>
          <a:p>
            <a:pPr indent="0" lvl="0" marL="0" rtl="0" algn="l">
              <a:spcBef>
                <a:spcPts val="1600"/>
              </a:spcBef>
              <a:spcAft>
                <a:spcPts val="0"/>
              </a:spcAft>
              <a:buClr>
                <a:schemeClr val="dk1"/>
              </a:buClr>
              <a:buSzPts val="1100"/>
              <a:buFont typeface="Arial"/>
              <a:buNone/>
            </a:pPr>
            <a:r>
              <a:rPr lang="en" sz="1400">
                <a:solidFill>
                  <a:schemeClr val="dk1"/>
                </a:solidFill>
              </a:rPr>
              <a:t>We see a world where the gap between B2B sellers and buyers is closing in, through better use of available data. We’re a part of this change, bringing this data to our customers—leading to measurable business results.</a:t>
            </a:r>
            <a:endParaRPr sz="1400"/>
          </a:p>
          <a:p>
            <a:pPr indent="0" lvl="0" marL="0" rtl="0" algn="l">
              <a:spcBef>
                <a:spcPts val="1600"/>
              </a:spcBef>
              <a:spcAft>
                <a:spcPts val="0"/>
              </a:spcAft>
              <a:buNone/>
            </a:pPr>
            <a:r>
              <a:rPr lang="en" sz="1400"/>
              <a:t>Our vision highlights this belief:</a:t>
            </a:r>
            <a:endParaRPr sz="1400"/>
          </a:p>
          <a:p>
            <a:pPr indent="0" lvl="0" marL="0" rtl="0" algn="l">
              <a:spcBef>
                <a:spcPts val="1600"/>
              </a:spcBef>
              <a:spcAft>
                <a:spcPts val="0"/>
              </a:spcAft>
              <a:buNone/>
            </a:pPr>
            <a:r>
              <a:rPr b="1" i="1" lang="en" sz="1600">
                <a:latin typeface="Roboto"/>
                <a:ea typeface="Roboto"/>
                <a:cs typeface="Roboto"/>
                <a:sym typeface="Roboto"/>
              </a:rPr>
              <a:t>We’ll create EUR 100M in cumulative revenue for our customers by 2023.</a:t>
            </a:r>
            <a:endParaRPr b="1" i="1" sz="1600">
              <a:latin typeface="Roboto"/>
              <a:ea typeface="Roboto"/>
              <a:cs typeface="Roboto"/>
              <a:sym typeface="Roboto"/>
            </a:endParaRPr>
          </a:p>
          <a:p>
            <a:pPr indent="0" lvl="0" marL="0" rtl="0" algn="l">
              <a:spcBef>
                <a:spcPts val="1600"/>
              </a:spcBef>
              <a:spcAft>
                <a:spcPts val="1600"/>
              </a:spcAft>
              <a:buNone/>
            </a:pPr>
            <a:r>
              <a:t/>
            </a:r>
            <a:endParaRPr/>
          </a:p>
        </p:txBody>
      </p:sp>
      <p:pic>
        <p:nvPicPr>
          <p:cNvPr id="222" name="Google Shape;222;p48"/>
          <p:cNvPicPr preferRelativeResize="0"/>
          <p:nvPr/>
        </p:nvPicPr>
        <p:blipFill rotWithShape="1">
          <a:blip r:embed="rId3">
            <a:alphaModFix/>
          </a:blip>
          <a:srcRect b="0" l="0" r="0" t="3241"/>
          <a:stretch/>
        </p:blipFill>
        <p:spPr>
          <a:xfrm>
            <a:off x="5563450" y="0"/>
            <a:ext cx="3364875" cy="4386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9"/>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
              <a:t>‹#›</a:t>
            </a:fld>
            <a:endParaRPr sz="1300">
              <a:latin typeface="Roboto"/>
              <a:ea typeface="Roboto"/>
              <a:cs typeface="Roboto"/>
              <a:sym typeface="Roboto"/>
            </a:endParaRPr>
          </a:p>
        </p:txBody>
      </p:sp>
      <p:sp>
        <p:nvSpPr>
          <p:cNvPr id="228" name="Google Shape;228;p49"/>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Values</a:t>
            </a:r>
            <a:endParaRPr/>
          </a:p>
        </p:txBody>
      </p:sp>
      <p:sp>
        <p:nvSpPr>
          <p:cNvPr id="229" name="Google Shape;229;p49"/>
          <p:cNvSpPr txBox="1"/>
          <p:nvPr>
            <p:ph idx="1" type="body"/>
          </p:nvPr>
        </p:nvSpPr>
        <p:spPr>
          <a:xfrm>
            <a:off x="673075" y="1389075"/>
            <a:ext cx="7650000" cy="288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 Write the common values that make your company thrive. ]</a:t>
            </a:r>
            <a:endParaRPr b="1">
              <a:latin typeface="Roboto"/>
              <a:ea typeface="Roboto"/>
              <a:cs typeface="Roboto"/>
              <a:sym typeface="Roboto"/>
            </a:endParaRPr>
          </a:p>
          <a:p>
            <a:pPr indent="0" lvl="0" marL="0" rtl="0" algn="l">
              <a:spcBef>
                <a:spcPts val="1600"/>
              </a:spcBef>
              <a:spcAft>
                <a:spcPts val="0"/>
              </a:spcAft>
              <a:buNone/>
            </a:pPr>
            <a:r>
              <a:rPr lang="en" sz="1400">
                <a:solidFill>
                  <a:schemeClr val="dk1"/>
                </a:solidFill>
              </a:rPr>
              <a:t>We will achieve our goals by following our guiding values: </a:t>
            </a:r>
            <a:endParaRPr sz="1400">
              <a:solidFill>
                <a:schemeClr val="dk1"/>
              </a:solidFill>
            </a:endParaRPr>
          </a:p>
          <a:p>
            <a:pPr indent="-317500" lvl="0" marL="457200" rtl="0" algn="l">
              <a:lnSpc>
                <a:spcPct val="150000"/>
              </a:lnSpc>
              <a:spcBef>
                <a:spcPts val="1600"/>
              </a:spcBef>
              <a:spcAft>
                <a:spcPts val="0"/>
              </a:spcAft>
              <a:buClr>
                <a:schemeClr val="dk1"/>
              </a:buClr>
              <a:buSzPts val="1400"/>
              <a:buAutoNum type="arabicPeriod"/>
            </a:pPr>
            <a:r>
              <a:rPr lang="en" sz="1400">
                <a:solidFill>
                  <a:schemeClr val="dk1"/>
                </a:solidFill>
              </a:rPr>
              <a:t>Focusing on our customers’ successes over ours’</a:t>
            </a:r>
            <a:endParaRPr sz="1400">
              <a:solidFill>
                <a:schemeClr val="dk1"/>
              </a:solidFill>
            </a:endParaRPr>
          </a:p>
          <a:p>
            <a:pPr indent="-317500" lvl="0" marL="457200" rtl="0" algn="l">
              <a:lnSpc>
                <a:spcPct val="150000"/>
              </a:lnSpc>
              <a:spcBef>
                <a:spcPts val="1600"/>
              </a:spcBef>
              <a:spcAft>
                <a:spcPts val="0"/>
              </a:spcAft>
              <a:buClr>
                <a:schemeClr val="dk1"/>
              </a:buClr>
              <a:buSzPts val="1400"/>
              <a:buAutoNum type="arabicPeriod"/>
            </a:pPr>
            <a:r>
              <a:rPr lang="en" sz="1400">
                <a:solidFill>
                  <a:schemeClr val="dk1"/>
                </a:solidFill>
              </a:rPr>
              <a:t>Being fearless in how we do things,</a:t>
            </a:r>
            <a:endParaRPr sz="1400">
              <a:solidFill>
                <a:schemeClr val="dk1"/>
              </a:solidFill>
            </a:endParaRPr>
          </a:p>
          <a:p>
            <a:pPr indent="-317500" lvl="0" marL="457200" rtl="0" algn="l">
              <a:lnSpc>
                <a:spcPct val="150000"/>
              </a:lnSpc>
              <a:spcBef>
                <a:spcPts val="1000"/>
              </a:spcBef>
              <a:spcAft>
                <a:spcPts val="0"/>
              </a:spcAft>
              <a:buClr>
                <a:schemeClr val="dk1"/>
              </a:buClr>
              <a:buSzPts val="1400"/>
              <a:buAutoNum type="arabicPeriod"/>
            </a:pPr>
            <a:r>
              <a:rPr lang="en" sz="1400">
                <a:solidFill>
                  <a:schemeClr val="dk1"/>
                </a:solidFill>
              </a:rPr>
              <a:t>Taking extreme ownership of our objectives (or voicing our opinion if we don’t agree), and </a:t>
            </a:r>
            <a:endParaRPr sz="1400">
              <a:solidFill>
                <a:schemeClr val="dk1"/>
              </a:solidFill>
            </a:endParaRPr>
          </a:p>
          <a:p>
            <a:pPr indent="-317500" lvl="0" marL="457200" rtl="0" algn="l">
              <a:lnSpc>
                <a:spcPct val="150000"/>
              </a:lnSpc>
              <a:spcBef>
                <a:spcPts val="1000"/>
              </a:spcBef>
              <a:spcAft>
                <a:spcPts val="1600"/>
              </a:spcAft>
              <a:buClr>
                <a:schemeClr val="dk1"/>
              </a:buClr>
              <a:buSzPts val="1400"/>
              <a:buAutoNum type="arabicPeriod"/>
            </a:pPr>
            <a:r>
              <a:rPr lang="en" sz="1400">
                <a:solidFill>
                  <a:schemeClr val="dk1"/>
                </a:solidFill>
              </a:rPr>
              <a:t>Showing respect and humility to those around us.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50"/>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
                <a:solidFill>
                  <a:srgbClr val="434343"/>
                </a:solidFill>
              </a:rPr>
              <a:t>‹#›</a:t>
            </a:fld>
            <a:endParaRPr sz="1300">
              <a:solidFill>
                <a:srgbClr val="434343"/>
              </a:solidFill>
              <a:latin typeface="Roboto"/>
              <a:ea typeface="Roboto"/>
              <a:cs typeface="Roboto"/>
              <a:sym typeface="Roboto"/>
            </a:endParaRPr>
          </a:p>
        </p:txBody>
      </p:sp>
      <p:sp>
        <p:nvSpPr>
          <p:cNvPr id="235" name="Google Shape;235;p50"/>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Our sales organization</a:t>
            </a:r>
            <a:endParaRPr/>
          </a:p>
        </p:txBody>
      </p:sp>
      <p:sp>
        <p:nvSpPr>
          <p:cNvPr id="236" name="Google Shape;236;p50"/>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Roboto"/>
                <a:ea typeface="Roboto"/>
                <a:cs typeface="Roboto"/>
                <a:sym typeface="Roboto"/>
              </a:rPr>
              <a:t>[ Insert organizational chart. ]</a:t>
            </a:r>
            <a:endParaRPr b="1">
              <a:latin typeface="Roboto"/>
              <a:ea typeface="Roboto"/>
              <a:cs typeface="Roboto"/>
              <a:sym typeface="Roboto"/>
            </a:endParaRPr>
          </a:p>
        </p:txBody>
      </p:sp>
      <p:sp>
        <p:nvSpPr>
          <p:cNvPr id="237" name="Google Shape;237;p50"/>
          <p:cNvSpPr/>
          <p:nvPr/>
        </p:nvSpPr>
        <p:spPr>
          <a:xfrm>
            <a:off x="741050" y="2376975"/>
            <a:ext cx="2221200" cy="1294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50"/>
          <p:cNvSpPr txBox="1"/>
          <p:nvPr>
            <p:ph idx="1" type="body"/>
          </p:nvPr>
        </p:nvSpPr>
        <p:spPr>
          <a:xfrm>
            <a:off x="741050" y="2497450"/>
            <a:ext cx="2221200" cy="1294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1400">
                <a:solidFill>
                  <a:srgbClr val="FFFFFF"/>
                </a:solidFill>
                <a:latin typeface="Roboto"/>
                <a:ea typeface="Roboto"/>
                <a:cs typeface="Roboto"/>
                <a:sym typeface="Roboto"/>
              </a:rPr>
              <a:t>New Business</a:t>
            </a:r>
            <a:endParaRPr b="1" sz="1400">
              <a:solidFill>
                <a:srgbClr val="FFFFFF"/>
              </a:solidFill>
              <a:latin typeface="Roboto"/>
              <a:ea typeface="Roboto"/>
              <a:cs typeface="Roboto"/>
              <a:sym typeface="Roboto"/>
            </a:endParaRPr>
          </a:p>
          <a:p>
            <a:pPr indent="0" lvl="0" marL="0" rtl="0" algn="ctr">
              <a:spcBef>
                <a:spcPts val="1600"/>
              </a:spcBef>
              <a:spcAft>
                <a:spcPts val="1600"/>
              </a:spcAft>
              <a:buNone/>
            </a:pPr>
            <a:r>
              <a:rPr lang="en" sz="1400">
                <a:solidFill>
                  <a:srgbClr val="FFFFFF"/>
                </a:solidFill>
              </a:rPr>
              <a:t>Team members</a:t>
            </a:r>
            <a:br>
              <a:rPr lang="en" sz="1400">
                <a:solidFill>
                  <a:srgbClr val="FFFFFF"/>
                </a:solidFill>
              </a:rPr>
            </a:br>
            <a:r>
              <a:rPr lang="en" sz="1400">
                <a:solidFill>
                  <a:srgbClr val="FFFFFF"/>
                </a:solidFill>
              </a:rPr>
              <a:t>Role of the department</a:t>
            </a:r>
            <a:endParaRPr sz="1400">
              <a:solidFill>
                <a:srgbClr val="FFFFFF"/>
              </a:solidFill>
            </a:endParaRPr>
          </a:p>
        </p:txBody>
      </p:sp>
      <p:sp>
        <p:nvSpPr>
          <p:cNvPr id="239" name="Google Shape;239;p50"/>
          <p:cNvSpPr/>
          <p:nvPr/>
        </p:nvSpPr>
        <p:spPr>
          <a:xfrm>
            <a:off x="3461400" y="2376975"/>
            <a:ext cx="2221200" cy="1294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50"/>
          <p:cNvSpPr txBox="1"/>
          <p:nvPr>
            <p:ph idx="1" type="body"/>
          </p:nvPr>
        </p:nvSpPr>
        <p:spPr>
          <a:xfrm>
            <a:off x="3461400" y="2497450"/>
            <a:ext cx="2221200" cy="1294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1400">
                <a:solidFill>
                  <a:srgbClr val="FFFFFF"/>
                </a:solidFill>
                <a:latin typeface="Roboto"/>
                <a:ea typeface="Roboto"/>
                <a:cs typeface="Roboto"/>
                <a:sym typeface="Roboto"/>
              </a:rPr>
              <a:t>Client Success</a:t>
            </a:r>
            <a:endParaRPr b="1" sz="1400">
              <a:solidFill>
                <a:srgbClr val="FFFFFF"/>
              </a:solidFill>
              <a:latin typeface="Roboto"/>
              <a:ea typeface="Roboto"/>
              <a:cs typeface="Roboto"/>
              <a:sym typeface="Roboto"/>
            </a:endParaRPr>
          </a:p>
          <a:p>
            <a:pPr indent="0" lvl="0" marL="0" rtl="0" algn="ctr">
              <a:spcBef>
                <a:spcPts val="1600"/>
              </a:spcBef>
              <a:spcAft>
                <a:spcPts val="1600"/>
              </a:spcAft>
              <a:buNone/>
            </a:pPr>
            <a:r>
              <a:rPr lang="en" sz="1400">
                <a:solidFill>
                  <a:srgbClr val="FFFFFF"/>
                </a:solidFill>
              </a:rPr>
              <a:t>Team members</a:t>
            </a:r>
            <a:br>
              <a:rPr lang="en" sz="1400">
                <a:solidFill>
                  <a:srgbClr val="FFFFFF"/>
                </a:solidFill>
              </a:rPr>
            </a:br>
            <a:r>
              <a:rPr lang="en" sz="1400">
                <a:solidFill>
                  <a:srgbClr val="FFFFFF"/>
                </a:solidFill>
              </a:rPr>
              <a:t>Role of the department</a:t>
            </a:r>
            <a:endParaRPr sz="1400">
              <a:solidFill>
                <a:srgbClr val="FFFFFF"/>
              </a:solidFill>
            </a:endParaRPr>
          </a:p>
        </p:txBody>
      </p:sp>
      <p:sp>
        <p:nvSpPr>
          <p:cNvPr id="241" name="Google Shape;241;p50"/>
          <p:cNvSpPr/>
          <p:nvPr/>
        </p:nvSpPr>
        <p:spPr>
          <a:xfrm>
            <a:off x="6181750" y="2376975"/>
            <a:ext cx="2221200" cy="1294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50"/>
          <p:cNvSpPr txBox="1"/>
          <p:nvPr>
            <p:ph idx="1" type="body"/>
          </p:nvPr>
        </p:nvSpPr>
        <p:spPr>
          <a:xfrm>
            <a:off x="6181750" y="2497450"/>
            <a:ext cx="2221200" cy="1294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1400">
                <a:solidFill>
                  <a:srgbClr val="FFFFFF"/>
                </a:solidFill>
                <a:latin typeface="Roboto"/>
                <a:ea typeface="Roboto"/>
                <a:cs typeface="Roboto"/>
                <a:sym typeface="Roboto"/>
              </a:rPr>
              <a:t>Client Development</a:t>
            </a:r>
            <a:endParaRPr b="1" sz="1400">
              <a:solidFill>
                <a:srgbClr val="FFFFFF"/>
              </a:solidFill>
              <a:latin typeface="Roboto"/>
              <a:ea typeface="Roboto"/>
              <a:cs typeface="Roboto"/>
              <a:sym typeface="Roboto"/>
            </a:endParaRPr>
          </a:p>
          <a:p>
            <a:pPr indent="0" lvl="0" marL="0" rtl="0" algn="ctr">
              <a:spcBef>
                <a:spcPts val="1600"/>
              </a:spcBef>
              <a:spcAft>
                <a:spcPts val="1600"/>
              </a:spcAft>
              <a:buNone/>
            </a:pPr>
            <a:r>
              <a:rPr lang="en" sz="1400">
                <a:solidFill>
                  <a:srgbClr val="FFFFFF"/>
                </a:solidFill>
              </a:rPr>
              <a:t>Team members</a:t>
            </a:r>
            <a:br>
              <a:rPr lang="en" sz="1400">
                <a:solidFill>
                  <a:srgbClr val="FFFFFF"/>
                </a:solidFill>
              </a:rPr>
            </a:br>
            <a:r>
              <a:rPr lang="en" sz="1400">
                <a:solidFill>
                  <a:srgbClr val="FFFFFF"/>
                </a:solidFill>
              </a:rPr>
              <a:t>Role of the department</a:t>
            </a:r>
            <a:endParaRPr sz="1400">
              <a:solidFill>
                <a:srgbClr val="FFFFFF"/>
              </a:solidFill>
            </a:endParaRPr>
          </a:p>
        </p:txBody>
      </p:sp>
      <p:sp>
        <p:nvSpPr>
          <p:cNvPr id="243" name="Google Shape;243;p50"/>
          <p:cNvSpPr/>
          <p:nvPr/>
        </p:nvSpPr>
        <p:spPr>
          <a:xfrm>
            <a:off x="741000" y="3873350"/>
            <a:ext cx="7662000" cy="3606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50"/>
          <p:cNvSpPr txBox="1"/>
          <p:nvPr/>
        </p:nvSpPr>
        <p:spPr>
          <a:xfrm>
            <a:off x="3416925" y="3980200"/>
            <a:ext cx="2265600" cy="347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b="1" lang="en">
                <a:solidFill>
                  <a:srgbClr val="FFFFFF"/>
                </a:solidFill>
                <a:latin typeface="Roboto"/>
                <a:ea typeface="Roboto"/>
                <a:cs typeface="Roboto"/>
                <a:sym typeface="Roboto"/>
              </a:rPr>
              <a:t>Marketing department</a:t>
            </a:r>
            <a:endParaRPr>
              <a:latin typeface="Roboto Light"/>
              <a:ea typeface="Roboto Light"/>
              <a:cs typeface="Roboto Light"/>
              <a:sym typeface="Roboto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ainu">
  <a:themeElements>
    <a:clrScheme name="Simple Light">
      <a:dk1>
        <a:srgbClr val="000000"/>
      </a:dk1>
      <a:lt1>
        <a:srgbClr val="FFFFFF"/>
      </a:lt1>
      <a:dk2>
        <a:srgbClr val="595959"/>
      </a:dk2>
      <a:lt2>
        <a:srgbClr val="E6E6E6"/>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